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5"/>
  </p:notesMasterIdLst>
  <p:handoutMasterIdLst>
    <p:handoutMasterId r:id="rId36"/>
  </p:handoutMasterIdLst>
  <p:sldIdLst>
    <p:sldId id="257" r:id="rId2"/>
    <p:sldId id="258" r:id="rId3"/>
    <p:sldId id="259" r:id="rId4"/>
    <p:sldId id="260" r:id="rId5"/>
    <p:sldId id="261" r:id="rId6"/>
    <p:sldId id="262"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320" r:id="rId28"/>
    <p:sldId id="321" r:id="rId29"/>
    <p:sldId id="322" r:id="rId30"/>
    <p:sldId id="323" r:id="rId31"/>
    <p:sldId id="318" r:id="rId32"/>
    <p:sldId id="319" r:id="rId33"/>
    <p:sldId id="317"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27"/>
    <p:restoredTop sz="94615"/>
  </p:normalViewPr>
  <p:slideViewPr>
    <p:cSldViewPr snapToGrid="0" snapToObjects="1">
      <p:cViewPr varScale="1">
        <p:scale>
          <a:sx n="67" d="100"/>
          <a:sy n="67" d="100"/>
        </p:scale>
        <p:origin x="190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F400BAF-3EA6-454E-9413-9DC87C045C65}" type="datetimeFigureOut">
              <a:rPr lang="en-US" smtClean="0"/>
              <a:t>1/30/2025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74401E-B3CA-A242-8CE7-5786640BDCBA}" type="slidenum">
              <a:rPr lang="en-US" smtClean="0"/>
              <a:t>‹#›</a:t>
            </a:fld>
            <a:endParaRPr lang="en-US"/>
          </a:p>
        </p:txBody>
      </p:sp>
    </p:spTree>
    <p:extLst>
      <p:ext uri="{BB962C8B-B14F-4D97-AF65-F5344CB8AC3E}">
        <p14:creationId xmlns:p14="http://schemas.microsoft.com/office/powerpoint/2010/main" val="8161328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54077A-2A53-5E4F-A948-EF36275980EC}" type="datetimeFigureOut">
              <a:rPr lang="en-US" smtClean="0"/>
              <a:t>1/30/2025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260237-65E6-CB4A-ACFB-27E3E4173453}" type="slidenum">
              <a:rPr lang="en-US" smtClean="0"/>
              <a:t>‹#›</a:t>
            </a:fld>
            <a:endParaRPr lang="en-US"/>
          </a:p>
        </p:txBody>
      </p:sp>
    </p:spTree>
    <p:extLst>
      <p:ext uri="{BB962C8B-B14F-4D97-AF65-F5344CB8AC3E}">
        <p14:creationId xmlns:p14="http://schemas.microsoft.com/office/powerpoint/2010/main" val="105829461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A63CE42-C7F8-C14A-9696-6A625966D03D}" type="slidenum">
              <a:rPr lang="en-US" sz="1200"/>
              <a:pPr eaLnBrk="1" hangingPunct="1"/>
              <a:t>27</a:t>
            </a:fld>
            <a:endParaRPr lang="en-US" sz="1200"/>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7891"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FB3A82F-47D5-CF4C-9B45-FBBF091F85BA}" type="slidenum">
              <a:rPr lang="en-US" sz="1200"/>
              <a:pPr eaLnBrk="1" hangingPunct="1"/>
              <a:t>28</a:t>
            </a:fld>
            <a:endParaRPr lang="en-US" sz="1200"/>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9939"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In the superconducting RF world, a significant amount of effort is expended in trying to produce high RRR Niobium. In general, high RRR materials have better thermal conductivities and this allows for more efficient heat transfer from the inside of the cavity to the helium coolant.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5D191C4-38C4-3641-BD31-E7935A21615A}" type="slidenum">
              <a:rPr lang="en-US" sz="1200"/>
              <a:pPr eaLnBrk="1" hangingPunct="1"/>
              <a:t>29</a:t>
            </a:fld>
            <a:endParaRPr lang="en-US" sz="1200"/>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1987"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7A1192A-4B1D-5C46-87DC-410852709B29}" type="slidenum">
              <a:rPr lang="en-US" sz="1200"/>
              <a:pPr eaLnBrk="1" hangingPunct="1"/>
              <a:t>30</a:t>
            </a:fld>
            <a:endParaRPr lang="en-US" sz="1200"/>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4035"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6635530-C3CB-1E48-9E0A-9F4E9FE62484}" type="slidenum">
              <a:rPr lang="en-US" sz="1200"/>
              <a:pPr eaLnBrk="1" hangingPunct="1"/>
              <a:t>31</a:t>
            </a:fld>
            <a:endParaRPr lang="en-US" sz="1200"/>
          </a:p>
        </p:txBody>
      </p:sp>
      <p:sp>
        <p:nvSpPr>
          <p:cNvPr id="890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9091"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1B1FD36-DAAF-0E42-AEB4-17A7C79914AA}" type="slidenum">
              <a:rPr lang="en-US" sz="1200"/>
              <a:pPr eaLnBrk="1" hangingPunct="1"/>
              <a:t>32</a:t>
            </a:fld>
            <a:endParaRPr lang="en-US" sz="1200"/>
          </a:p>
        </p:txBody>
      </p:sp>
      <p:sp>
        <p:nvSpPr>
          <p:cNvPr id="911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1139"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v-SE"/>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Click to edit Master subtitle style</a:t>
            </a:r>
          </a:p>
        </p:txBody>
      </p:sp>
      <p:sp>
        <p:nvSpPr>
          <p:cNvPr id="4" name="Date Placeholder 3"/>
          <p:cNvSpPr>
            <a:spLocks noGrp="1"/>
          </p:cNvSpPr>
          <p:nvPr>
            <p:ph type="dt" sz="half" idx="10"/>
          </p:nvPr>
        </p:nvSpPr>
        <p:spPr/>
        <p:txBody>
          <a:bodyPr/>
          <a:lstStyle/>
          <a:p>
            <a:r>
              <a:rPr lang="sv-SE">
                <a:solidFill>
                  <a:prstClr val="black">
                    <a:tint val="75000"/>
                  </a:prstClr>
                </a:solidFill>
                <a:latin typeface="Calibri"/>
              </a:rPr>
              <a:t>Winter 2025</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pic>
        <p:nvPicPr>
          <p:cNvPr id="7" name="Bildobjekt 7"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19932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sv-SE" dirty="0">
              <a:solidFill>
                <a:srgbClr val="0094CA"/>
              </a:solidFill>
              <a:latin typeface="Calibri"/>
            </a:endParaRPr>
          </a:p>
        </p:txBody>
      </p:sp>
      <p:sp>
        <p:nvSpPr>
          <p:cNvPr id="2" name="Title 1"/>
          <p:cNvSpPr>
            <a:spLocks noGrp="1"/>
          </p:cNvSpPr>
          <p:nvPr>
            <p:ph type="title"/>
          </p:nvPr>
        </p:nvSpPr>
        <p:spPr/>
        <p:txBody>
          <a:bodyPr/>
          <a:lstStyle/>
          <a:p>
            <a:r>
              <a:rPr lang="en-GB" noProof="0"/>
              <a:t>Click to edit Master title style</a:t>
            </a:r>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Date Placeholder 3"/>
          <p:cNvSpPr>
            <a:spLocks noGrp="1"/>
          </p:cNvSpPr>
          <p:nvPr>
            <p:ph type="dt" sz="half" idx="10"/>
          </p:nvPr>
        </p:nvSpPr>
        <p:spPr/>
        <p:txBody>
          <a:bodyPr/>
          <a:lstStyle/>
          <a:p>
            <a:r>
              <a:rPr lang="sv-SE">
                <a:solidFill>
                  <a:prstClr val="black">
                    <a:tint val="75000"/>
                  </a:prstClr>
                </a:solidFill>
                <a:latin typeface="Calibri"/>
              </a:rPr>
              <a:t>Winter 2025</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pic>
        <p:nvPicPr>
          <p:cNvPr id="8" name="Bildobjekt 5"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94008" y="319530"/>
            <a:ext cx="1370480" cy="733206"/>
          </a:xfrm>
          <a:prstGeom prst="rect">
            <a:avLst/>
          </a:prstGeom>
        </p:spPr>
      </p:pic>
      <p:pic>
        <p:nvPicPr>
          <p:cNvPr id="9" name="Picture 10"/>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5376" y="274638"/>
            <a:ext cx="964885" cy="964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39597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sv-SE" dirty="0">
              <a:solidFill>
                <a:srgbClr val="0094CA"/>
              </a:solidFill>
              <a:latin typeface="Calibri"/>
            </a:endParaRPr>
          </a:p>
        </p:txBody>
      </p:sp>
      <p:sp>
        <p:nvSpPr>
          <p:cNvPr id="2" name="Title 1"/>
          <p:cNvSpPr>
            <a:spLocks noGrp="1"/>
          </p:cNvSpPr>
          <p:nvPr>
            <p:ph type="title"/>
          </p:nvPr>
        </p:nvSpPr>
        <p:spPr/>
        <p:txBody>
          <a:bodyPr/>
          <a:lstStyle/>
          <a:p>
            <a:r>
              <a:rPr lang="sv-SE"/>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p:txBody>
      </p:sp>
      <p:sp>
        <p:nvSpPr>
          <p:cNvPr id="5" name="Date Placeholder 4"/>
          <p:cNvSpPr>
            <a:spLocks noGrp="1"/>
          </p:cNvSpPr>
          <p:nvPr>
            <p:ph type="dt" sz="half" idx="10"/>
          </p:nvPr>
        </p:nvSpPr>
        <p:spPr/>
        <p:txBody>
          <a:bodyPr/>
          <a:lstStyle/>
          <a:p>
            <a:r>
              <a:rPr lang="sv-SE">
                <a:solidFill>
                  <a:prstClr val="black">
                    <a:tint val="75000"/>
                  </a:prstClr>
                </a:solidFill>
                <a:latin typeface="Calibri"/>
              </a:rPr>
              <a:t>Winter 2025</a:t>
            </a:r>
            <a:endParaRPr lang="sv-SE"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sv-SE">
                <a:solidFill>
                  <a:prstClr val="black">
                    <a:tint val="75000"/>
                  </a:prstClr>
                </a:solidFill>
                <a:latin typeface="Calibri"/>
              </a:rPr>
              <a:t>J. G. Weisend II </a:t>
            </a:r>
            <a:endParaRPr lang="sv-SE"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pic>
        <p:nvPicPr>
          <p:cNvPr id="9" name="Bildobjekt 7"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04662" y="260648"/>
            <a:ext cx="1359826" cy="727507"/>
          </a:xfrm>
          <a:prstGeom prst="rect">
            <a:avLst/>
          </a:prstGeom>
        </p:spPr>
      </p:pic>
      <p:pic>
        <p:nvPicPr>
          <p:cNvPr id="10" name="Picture 10"/>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6200" y="260648"/>
            <a:ext cx="944061" cy="9440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48958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7" name="Date Placeholder 6"/>
          <p:cNvSpPr>
            <a:spLocks noGrp="1"/>
          </p:cNvSpPr>
          <p:nvPr>
            <p:ph type="dt" sz="half" idx="10"/>
          </p:nvPr>
        </p:nvSpPr>
        <p:spPr/>
        <p:txBody>
          <a:bodyPr/>
          <a:lstStyle/>
          <a:p>
            <a:r>
              <a:rPr lang="sv-SE">
                <a:solidFill>
                  <a:prstClr val="black">
                    <a:tint val="75000"/>
                  </a:prstClr>
                </a:solidFill>
                <a:latin typeface="Calibri"/>
              </a:rPr>
              <a:t>Winter 2025</a:t>
            </a:r>
            <a:endParaRPr lang="sv-SE"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r>
              <a:rPr lang="sv-SE">
                <a:solidFill>
                  <a:prstClr val="black">
                    <a:tint val="75000"/>
                  </a:prstClr>
                </a:solidFill>
                <a:latin typeface="Calibri"/>
              </a:rPr>
              <a:t>J. G. Weisend II </a:t>
            </a:r>
            <a:endParaRPr lang="sv-SE"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sv-SE" dirty="0">
              <a:solidFill>
                <a:srgbClr val="0094CA"/>
              </a:solidFill>
              <a:latin typeface="Calibri"/>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200" y="191883"/>
            <a:ext cx="944061" cy="9440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60713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pic>
        <p:nvPicPr>
          <p:cNvPr id="4" name="Picture 6" descr="FRIB_ppt_to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descr="FRIB_ppt_to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00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eaLnBrk="0" hangingPunct="0">
              <a:lnSpc>
                <a:spcPct val="90000"/>
              </a:lnSpc>
              <a:defRPr/>
            </a:pPr>
            <a:endParaRPr lang="en-US" dirty="0">
              <a:latin typeface="Helvetica" pitchFamily="-65" charset="0"/>
              <a:ea typeface="Arial" pitchFamily="-65" charset="0"/>
              <a:cs typeface="Arial" pitchFamily="-65" charset="0"/>
            </a:endParaRPr>
          </a:p>
        </p:txBody>
      </p:sp>
      <p:sp>
        <p:nvSpPr>
          <p:cNvPr id="7" name="Rectangle 6"/>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a:defRPr/>
            </a:pPr>
            <a:endParaRPr lang="en-US">
              <a:latin typeface="Arial" pitchFamily="-65" charset="0"/>
              <a:ea typeface="Arial" pitchFamily="-65" charset="0"/>
              <a:cs typeface="Arial" pitchFamily="-65" charset="0"/>
            </a:endParaRPr>
          </a:p>
        </p:txBody>
      </p:sp>
      <p:sp>
        <p:nvSpPr>
          <p:cNvPr id="3" name="Content Placeholder 2"/>
          <p:cNvSpPr>
            <a:spLocks noGrp="1"/>
          </p:cNvSpPr>
          <p:nvPr>
            <p:ph idx="1"/>
          </p:nvPr>
        </p:nvSpPr>
        <p:spPr>
          <a:xfrm>
            <a:off x="76200" y="1067100"/>
            <a:ext cx="8990922" cy="5027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a:xfrm>
            <a:off x="76200" y="0"/>
            <a:ext cx="8991600" cy="1003300"/>
          </a:xfrm>
        </p:spPr>
        <p:txBody>
          <a:bodyPr anchor="ctr"/>
          <a:lstStyle/>
          <a:p>
            <a:r>
              <a:rPr lang="en-US"/>
              <a:t>Click to edit Master title style</a:t>
            </a:r>
            <a:endParaRPr lang="en-US" dirty="0"/>
          </a:p>
        </p:txBody>
      </p:sp>
      <p:sp>
        <p:nvSpPr>
          <p:cNvPr id="8" name="Footer Placeholder 10"/>
          <p:cNvSpPr>
            <a:spLocks noGrp="1"/>
          </p:cNvSpPr>
          <p:nvPr>
            <p:ph type="ftr" sz="quarter" idx="10"/>
          </p:nvPr>
        </p:nvSpPr>
        <p:spPr/>
        <p:txBody>
          <a:bodyP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rPr lang="en-US"/>
              <a:t>J. G. Weisend II </a:t>
            </a:r>
            <a:endParaRPr lang="en-US" dirty="0"/>
          </a:p>
        </p:txBody>
      </p:sp>
      <p:sp>
        <p:nvSpPr>
          <p:cNvPr id="10" name="Slide Number Placeholder 4"/>
          <p:cNvSpPr>
            <a:spLocks noGrp="1"/>
          </p:cNvSpPr>
          <p:nvPr>
            <p:ph type="sldNum" sz="quarter" idx="11"/>
          </p:nvPr>
        </p:nvSpPr>
        <p:spPr/>
        <p:txBody>
          <a:bodyPr/>
          <a:lstStyle>
            <a:lvl1pPr>
              <a:defRPr/>
            </a:lvl1pPr>
          </a:lstStyle>
          <a:p>
            <a:pPr>
              <a:defRPr/>
            </a:pPr>
            <a:r>
              <a:rPr lang="en-US"/>
              <a:t>Slide </a:t>
            </a:r>
            <a:fld id="{FFA53C56-90D2-5846-89CA-1A912A5926A2}" type="slidenum">
              <a:rPr lang="en-US"/>
              <a:pPr>
                <a:defRPr/>
              </a:pPr>
              <a:t>‹#›</a:t>
            </a:fld>
            <a:endParaRPr lang="en-US"/>
          </a:p>
        </p:txBody>
      </p:sp>
      <p:sp>
        <p:nvSpPr>
          <p:cNvPr id="11" name="Date Placeholder 3"/>
          <p:cNvSpPr>
            <a:spLocks noGrp="1"/>
          </p:cNvSpPr>
          <p:nvPr>
            <p:ph type="dt" sz="half" idx="12"/>
          </p:nvPr>
        </p:nvSpPr>
        <p:spPr/>
        <p:txBody>
          <a:bodyP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lang="sv-SE"/>
              <a:t>Winter 2025</a:t>
            </a:r>
            <a:endParaRPr/>
          </a:p>
        </p:txBody>
      </p:sp>
    </p:spTree>
    <p:extLst>
      <p:ext uri="{BB962C8B-B14F-4D97-AF65-F5344CB8AC3E}">
        <p14:creationId xmlns:p14="http://schemas.microsoft.com/office/powerpoint/2010/main" val="20680226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sv-SE"/>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r>
              <a:rPr lang="sv-SE">
                <a:solidFill>
                  <a:prstClr val="black">
                    <a:tint val="75000"/>
                  </a:prstClr>
                </a:solidFill>
                <a:latin typeface="Calibri"/>
              </a:rPr>
              <a:t>Winter 2025</a:t>
            </a:r>
            <a:endParaRPr lang="sv-SE"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sv-SE">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51115BC-487E-4422-894C-CB7CD3E79223}" type="slidenum">
              <a:rPr lang="sv-SE" smtClean="0">
                <a:solidFill>
                  <a:prstClr val="black">
                    <a:tint val="75000"/>
                  </a:prstClr>
                </a:solidFill>
                <a:latin typeface="Calibri"/>
              </a:rPr>
              <a:pPr defTabSz="914400"/>
              <a:t>‹#›</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3063180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5.bin"/><Relationship Id="rId1" Type="http://schemas.openxmlformats.org/officeDocument/2006/relationships/slideLayout" Target="../slideLayouts/slideLayout2.xml"/><Relationship Id="rId5" Type="http://schemas.openxmlformats.org/officeDocument/2006/relationships/image" Target="../media/image15.wmf"/><Relationship Id="rId4" Type="http://schemas.openxmlformats.org/officeDocument/2006/relationships/oleObject" Target="../embeddings/oleObject6.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hyperlink" Target="http://www.eckelsengineering.com/" TargetMode="External"/><Relationship Id="rId2" Type="http://schemas.openxmlformats.org/officeDocument/2006/relationships/hyperlink" Target="http://www.htess.com/software.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sv-SE" sz="4000" dirty="0" err="1">
                <a:solidFill>
                  <a:srgbClr val="FFFFFF"/>
                </a:solidFill>
              </a:rPr>
              <a:t>Cryogenic</a:t>
            </a:r>
            <a:r>
              <a:rPr lang="sv-SE" sz="4000" dirty="0">
                <a:solidFill>
                  <a:srgbClr val="FFFFFF"/>
                </a:solidFill>
              </a:rPr>
              <a:t> </a:t>
            </a:r>
            <a:r>
              <a:rPr lang="sv-SE" sz="4000" dirty="0" err="1">
                <a:solidFill>
                  <a:srgbClr val="FFFFFF"/>
                </a:solidFill>
              </a:rPr>
              <a:t>Properties</a:t>
            </a:r>
            <a:r>
              <a:rPr lang="sv-SE" sz="4000" dirty="0">
                <a:solidFill>
                  <a:srgbClr val="FFFFFF"/>
                </a:solidFill>
              </a:rPr>
              <a:t> </a:t>
            </a:r>
            <a:r>
              <a:rPr lang="sv-SE" sz="4000" dirty="0" err="1">
                <a:solidFill>
                  <a:srgbClr val="FFFFFF"/>
                </a:solidFill>
              </a:rPr>
              <a:t>of</a:t>
            </a:r>
            <a:r>
              <a:rPr lang="sv-SE" sz="4000" dirty="0">
                <a:solidFill>
                  <a:srgbClr val="FFFFFF"/>
                </a:solidFill>
              </a:rPr>
              <a:t> Materials</a:t>
            </a:r>
          </a:p>
        </p:txBody>
      </p:sp>
      <p:sp>
        <p:nvSpPr>
          <p:cNvPr id="3" name="Subtitle 2"/>
          <p:cNvSpPr>
            <a:spLocks noGrp="1"/>
          </p:cNvSpPr>
          <p:nvPr>
            <p:ph type="subTitle" idx="1"/>
          </p:nvPr>
        </p:nvSpPr>
        <p:spPr>
          <a:xfrm>
            <a:off x="1371600" y="3886200"/>
            <a:ext cx="6400800" cy="815409"/>
          </a:xfrm>
        </p:spPr>
        <p:txBody>
          <a:bodyPr>
            <a:noAutofit/>
          </a:bodyPr>
          <a:lstStyle/>
          <a:p>
            <a:r>
              <a:rPr lang="sv-SE" sz="2000" dirty="0">
                <a:solidFill>
                  <a:schemeClr val="bg1"/>
                </a:solidFill>
              </a:rPr>
              <a:t>J. G. Weisend II</a:t>
            </a:r>
          </a:p>
        </p:txBody>
      </p:sp>
    </p:spTree>
    <p:extLst>
      <p:ext uri="{BB962C8B-B14F-4D97-AF65-F5344CB8AC3E}">
        <p14:creationId xmlns:p14="http://schemas.microsoft.com/office/powerpoint/2010/main" val="3039712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641" y="101046"/>
            <a:ext cx="7139136" cy="1143000"/>
          </a:xfrm>
        </p:spPr>
        <p:txBody>
          <a:bodyPr/>
          <a:lstStyle/>
          <a:p>
            <a:pPr algn="ctr"/>
            <a:r>
              <a:rPr lang="en-US" dirty="0">
                <a:ea typeface="ＭＳ Ｐゴシック" charset="0"/>
                <a:cs typeface="ＭＳ Ｐゴシック" charset="0"/>
              </a:rPr>
              <a:t>Heat Capacity or</a:t>
            </a:r>
            <a:br>
              <a:rPr lang="en-US" dirty="0">
                <a:ea typeface="ＭＳ Ｐゴシック" charset="0"/>
                <a:cs typeface="ＭＳ Ｐゴシック" charset="0"/>
              </a:rPr>
            </a:br>
            <a:r>
              <a:rPr lang="en-US" dirty="0">
                <a:ea typeface="ＭＳ Ｐゴシック" charset="0"/>
                <a:cs typeface="ＭＳ Ｐゴシック" charset="0"/>
              </a:rPr>
              <a:t>Specific Heat of Solids</a:t>
            </a:r>
            <a:endParaRPr lang="en-US" dirty="0"/>
          </a:p>
        </p:txBody>
      </p:sp>
      <p:sp>
        <p:nvSpPr>
          <p:cNvPr id="3" name="Content Placeholder 2"/>
          <p:cNvSpPr>
            <a:spLocks noGrp="1"/>
          </p:cNvSpPr>
          <p:nvPr>
            <p:ph idx="1"/>
          </p:nvPr>
        </p:nvSpPr>
        <p:spPr/>
        <p:txBody>
          <a:bodyPr>
            <a:normAutofit fontScale="85000" lnSpcReduction="20000"/>
          </a:bodyPr>
          <a:lstStyle/>
          <a:p>
            <a:r>
              <a:rPr lang="en-US" dirty="0">
                <a:ea typeface="ＭＳ Ｐゴシック" charset="0"/>
                <a:cs typeface="ＭＳ Ｐゴシック" charset="0"/>
              </a:rPr>
              <a:t>C = </a:t>
            </a:r>
            <a:r>
              <a:rPr lang="en-US" dirty="0" err="1">
                <a:ea typeface="ＭＳ Ｐゴシック" charset="0"/>
                <a:cs typeface="ＭＳ Ｐゴシック" charset="0"/>
              </a:rPr>
              <a:t>dU</a:t>
            </a:r>
            <a:r>
              <a:rPr lang="en-US" dirty="0">
                <a:ea typeface="ＭＳ Ｐゴシック" charset="0"/>
                <a:cs typeface="ＭＳ Ｐゴシック" charset="0"/>
              </a:rPr>
              <a:t>/</a:t>
            </a:r>
            <a:r>
              <a:rPr lang="en-US" dirty="0" err="1">
                <a:ea typeface="ＭＳ Ｐゴシック" charset="0"/>
                <a:cs typeface="ＭＳ Ｐゴシック" charset="0"/>
              </a:rPr>
              <a:t>dT</a:t>
            </a:r>
            <a:r>
              <a:rPr lang="en-US" dirty="0">
                <a:ea typeface="ＭＳ Ｐゴシック" charset="0"/>
                <a:cs typeface="ＭＳ Ｐゴシック" charset="0"/>
              </a:rPr>
              <a:t>  or Q/</a:t>
            </a:r>
            <a:r>
              <a:rPr lang="en-US" dirty="0" err="1">
                <a:ea typeface="ＭＳ Ｐゴシック" charset="0"/>
                <a:cs typeface="ＭＳ Ｐゴシック" charset="0"/>
              </a:rPr>
              <a:t>mDT</a:t>
            </a:r>
            <a:endParaRPr lang="en-US" dirty="0">
              <a:ea typeface="ＭＳ Ｐゴシック" charset="0"/>
              <a:cs typeface="ＭＳ Ｐゴシック" charset="0"/>
            </a:endParaRPr>
          </a:p>
          <a:p>
            <a:r>
              <a:rPr lang="en-US" dirty="0">
                <a:ea typeface="ＭＳ Ｐゴシック" charset="0"/>
                <a:cs typeface="ＭＳ Ｐゴシック" charset="0"/>
              </a:rPr>
              <a:t>In general, at cryogenic temperatures, C decreases rapidly with decreasing temperature.</a:t>
            </a:r>
          </a:p>
          <a:p>
            <a:r>
              <a:rPr lang="en-US" dirty="0">
                <a:ea typeface="ＭＳ Ｐゴシック" charset="0"/>
                <a:cs typeface="ＭＳ Ｐゴシック" charset="0"/>
              </a:rPr>
              <a:t>This has 2 important effects:</a:t>
            </a:r>
          </a:p>
          <a:p>
            <a:pPr lvl="1"/>
            <a:r>
              <a:rPr lang="en-US" dirty="0">
                <a:ea typeface="ＭＳ Ｐゴシック" charset="0"/>
              </a:rPr>
              <a:t>Systems cool down faster as they get colder</a:t>
            </a:r>
          </a:p>
          <a:p>
            <a:pPr lvl="1"/>
            <a:r>
              <a:rPr lang="en-US" dirty="0">
                <a:ea typeface="ＭＳ Ｐゴシック" charset="0"/>
              </a:rPr>
              <a:t>At cryogenic temperatures, small heat leaks may cause large temperature rises</a:t>
            </a:r>
          </a:p>
          <a:p>
            <a:r>
              <a:rPr lang="en-US" dirty="0">
                <a:ea typeface="ＭＳ Ｐゴシック" charset="0"/>
                <a:cs typeface="ＭＳ Ｐゴシック" charset="0"/>
              </a:rPr>
              <a:t>Where is the heat stored ?</a:t>
            </a:r>
          </a:p>
          <a:p>
            <a:pPr lvl="1"/>
            <a:r>
              <a:rPr lang="en-US" dirty="0">
                <a:ea typeface="ＭＳ Ｐゴシック" charset="0"/>
              </a:rPr>
              <a:t> Lattice vibrations</a:t>
            </a:r>
          </a:p>
          <a:p>
            <a:pPr lvl="1"/>
            <a:r>
              <a:rPr lang="en-US" dirty="0">
                <a:ea typeface="ＭＳ Ｐゴシック" charset="0"/>
              </a:rPr>
              <a:t> Electrons (metals)</a:t>
            </a:r>
          </a:p>
          <a:p>
            <a:r>
              <a:rPr lang="en-US" dirty="0">
                <a:ea typeface="ＭＳ Ｐゴシック" charset="0"/>
                <a:cs typeface="ＭＳ Ｐゴシック" charset="0"/>
              </a:rPr>
              <a:t>The explanation of the temperature dependence of the specific heat of solids was an early victory for quantum mechanics</a:t>
            </a:r>
          </a:p>
          <a:p>
            <a:pPr lvl="1">
              <a:buNone/>
            </a:pPr>
            <a:r>
              <a:rPr lang="en-US" dirty="0">
                <a:ea typeface="ＭＳ Ｐゴシック" charset="0"/>
              </a:rPr>
              <a:t>	</a:t>
            </a:r>
          </a:p>
          <a:p>
            <a:pPr marL="0" indent="0">
              <a:buNone/>
            </a:pPr>
            <a:endParaRPr lang="en-US" dirty="0"/>
          </a:p>
        </p:txBody>
      </p:sp>
      <p:sp>
        <p:nvSpPr>
          <p:cNvPr id="4" name="Date Placeholder 3"/>
          <p:cNvSpPr>
            <a:spLocks noGrp="1"/>
          </p:cNvSpPr>
          <p:nvPr>
            <p:ph type="dt" sz="half" idx="10"/>
          </p:nvPr>
        </p:nvSpPr>
        <p:spPr/>
        <p:txBody>
          <a:bodyPr/>
          <a:lstStyle/>
          <a:p>
            <a:r>
              <a:rPr lang="sv-SE">
                <a:solidFill>
                  <a:prstClr val="black">
                    <a:tint val="75000"/>
                  </a:prstClr>
                </a:solidFill>
                <a:latin typeface="Calibri"/>
              </a:rPr>
              <a:t>Winter 2025</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10</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3296267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a typeface="ＭＳ Ｐゴシック" charset="0"/>
                <a:cs typeface="ＭＳ Ｐゴシック" charset="0"/>
              </a:rPr>
              <a:t>Lattice Contribution</a:t>
            </a:r>
            <a:endParaRPr lang="en-US" dirty="0"/>
          </a:p>
        </p:txBody>
      </p:sp>
      <p:sp>
        <p:nvSpPr>
          <p:cNvPr id="3" name="Content Placeholder 2"/>
          <p:cNvSpPr>
            <a:spLocks noGrp="1"/>
          </p:cNvSpPr>
          <p:nvPr>
            <p:ph idx="1"/>
          </p:nvPr>
        </p:nvSpPr>
        <p:spPr/>
        <p:txBody>
          <a:bodyPr/>
          <a:lstStyle/>
          <a:p>
            <a:r>
              <a:rPr lang="en-US" dirty="0" err="1">
                <a:ea typeface="ＭＳ Ｐゴシック" charset="0"/>
                <a:cs typeface="ＭＳ Ｐゴシック" charset="0"/>
              </a:rPr>
              <a:t>Dulong</a:t>
            </a:r>
            <a:r>
              <a:rPr lang="en-US" dirty="0">
                <a:ea typeface="ＭＳ Ｐゴシック" charset="0"/>
                <a:cs typeface="ＭＳ Ｐゴシック" charset="0"/>
              </a:rPr>
              <a:t> Petit Law</a:t>
            </a:r>
          </a:p>
          <a:p>
            <a:r>
              <a:rPr lang="en-US" dirty="0">
                <a:ea typeface="ＭＳ Ｐゴシック" charset="0"/>
                <a:cs typeface="ＭＳ Ｐゴシック" charset="0"/>
              </a:rPr>
              <a:t>Energy stored in a 3D oscillator = 3NkT = 3RT</a:t>
            </a:r>
          </a:p>
          <a:p>
            <a:r>
              <a:rPr lang="en-US" dirty="0">
                <a:ea typeface="ＭＳ Ｐゴシック" charset="0"/>
                <a:cs typeface="ＭＳ Ｐゴシック" charset="0"/>
              </a:rPr>
              <a:t>Specific heat = 3R = constant</a:t>
            </a:r>
          </a:p>
          <a:p>
            <a:pPr lvl="1"/>
            <a:r>
              <a:rPr lang="en-US" dirty="0">
                <a:ea typeface="ＭＳ Ｐゴシック" charset="0"/>
              </a:rPr>
              <a:t>Generally OK for  T= 300 K or higher</a:t>
            </a:r>
          </a:p>
          <a:p>
            <a:pPr lvl="1"/>
            <a:r>
              <a:rPr lang="en-US" dirty="0">
                <a:ea typeface="ＭＳ Ｐゴシック" charset="0"/>
              </a:rPr>
              <a:t>Doesn’</a:t>
            </a:r>
            <a:r>
              <a:rPr lang="en-US" altLang="ja-JP" dirty="0">
                <a:ea typeface="ＭＳ Ｐゴシック" charset="0"/>
              </a:rPr>
              <a:t>t take into account quantum mechanics</a:t>
            </a:r>
          </a:p>
          <a:p>
            <a:endParaRPr lang="en-US" dirty="0"/>
          </a:p>
        </p:txBody>
      </p:sp>
      <p:sp>
        <p:nvSpPr>
          <p:cNvPr id="4" name="Date Placeholder 3"/>
          <p:cNvSpPr>
            <a:spLocks noGrp="1"/>
          </p:cNvSpPr>
          <p:nvPr>
            <p:ph type="dt" sz="half" idx="10"/>
          </p:nvPr>
        </p:nvSpPr>
        <p:spPr/>
        <p:txBody>
          <a:bodyPr/>
          <a:lstStyle/>
          <a:p>
            <a:r>
              <a:rPr lang="sv-SE">
                <a:solidFill>
                  <a:prstClr val="black">
                    <a:tint val="75000"/>
                  </a:prstClr>
                </a:solidFill>
                <a:latin typeface="Calibri"/>
              </a:rPr>
              <a:t>Winter 2025</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11</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3621699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a typeface="ＭＳ Ｐゴシック" charset="0"/>
                <a:cs typeface="ＭＳ Ｐゴシック" charset="0"/>
              </a:rPr>
              <a:t>Einstein &amp; </a:t>
            </a:r>
            <a:br>
              <a:rPr lang="en-US" dirty="0">
                <a:ea typeface="ＭＳ Ｐゴシック" charset="0"/>
                <a:cs typeface="ＭＳ Ｐゴシック" charset="0"/>
              </a:rPr>
            </a:br>
            <a:r>
              <a:rPr lang="en-US" dirty="0">
                <a:ea typeface="ＭＳ Ｐゴシック" charset="0"/>
                <a:cs typeface="ＭＳ Ｐゴシック" charset="0"/>
              </a:rPr>
              <a:t>Debye Theories</a:t>
            </a:r>
            <a:endParaRPr lang="en-US" dirty="0"/>
          </a:p>
        </p:txBody>
      </p:sp>
      <p:sp>
        <p:nvSpPr>
          <p:cNvPr id="3" name="Content Placeholder 2"/>
          <p:cNvSpPr>
            <a:spLocks noGrp="1"/>
          </p:cNvSpPr>
          <p:nvPr>
            <p:ph idx="1"/>
          </p:nvPr>
        </p:nvSpPr>
        <p:spPr/>
        <p:txBody>
          <a:bodyPr>
            <a:normAutofit lnSpcReduction="10000"/>
          </a:bodyPr>
          <a:lstStyle/>
          <a:p>
            <a:r>
              <a:rPr lang="en-US" dirty="0">
                <a:ea typeface="ＭＳ Ｐゴシック" charset="0"/>
                <a:cs typeface="ＭＳ Ｐゴシック" charset="0"/>
              </a:rPr>
              <a:t>Einstein explains that atoms  may only vibrate at quantized amplitudes. Thus:</a:t>
            </a:r>
          </a:p>
          <a:p>
            <a:endParaRPr lang="en-US" dirty="0">
              <a:ea typeface="ＭＳ Ｐゴシック" charset="0"/>
              <a:cs typeface="ＭＳ Ｐゴシック" charset="0"/>
            </a:endParaRPr>
          </a:p>
          <a:p>
            <a:endParaRPr lang="en-US" dirty="0">
              <a:ea typeface="ＭＳ Ｐゴシック" charset="0"/>
              <a:cs typeface="ＭＳ Ｐゴシック" charset="0"/>
            </a:endParaRPr>
          </a:p>
          <a:p>
            <a:endParaRPr lang="en-US" dirty="0">
              <a:ea typeface="ＭＳ Ｐゴシック" charset="0"/>
              <a:cs typeface="ＭＳ Ｐゴシック" charset="0"/>
            </a:endParaRPr>
          </a:p>
          <a:p>
            <a:endParaRPr lang="en-US" dirty="0">
              <a:ea typeface="ＭＳ Ｐゴシック" charset="0"/>
              <a:cs typeface="ＭＳ Ｐゴシック" charset="0"/>
            </a:endParaRPr>
          </a:p>
          <a:p>
            <a:r>
              <a:rPr lang="en-US" dirty="0">
                <a:ea typeface="ＭＳ Ｐゴシック" charset="0"/>
                <a:cs typeface="ＭＳ Ｐゴシック" charset="0"/>
              </a:rPr>
              <a:t>This results in a temperature dependent specific heat</a:t>
            </a:r>
          </a:p>
          <a:p>
            <a:r>
              <a:rPr lang="en-US" dirty="0">
                <a:ea typeface="ＭＳ Ｐゴシック" charset="0"/>
                <a:cs typeface="ＭＳ Ｐゴシック" charset="0"/>
              </a:rPr>
              <a:t>Debye theory accounts for the fact  that atoms in a solid aren’</a:t>
            </a:r>
            <a:r>
              <a:rPr lang="en-US" altLang="ja-JP" dirty="0">
                <a:ea typeface="ＭＳ Ｐゴシック" charset="0"/>
                <a:cs typeface="ＭＳ Ｐゴシック" charset="0"/>
              </a:rPr>
              <a:t>t independent &amp; only certain frequencies are possible</a:t>
            </a:r>
          </a:p>
          <a:p>
            <a:endParaRPr lang="en-US" dirty="0"/>
          </a:p>
        </p:txBody>
      </p:sp>
      <p:sp>
        <p:nvSpPr>
          <p:cNvPr id="4" name="Date Placeholder 3"/>
          <p:cNvSpPr>
            <a:spLocks noGrp="1"/>
          </p:cNvSpPr>
          <p:nvPr>
            <p:ph type="dt" sz="half" idx="10"/>
          </p:nvPr>
        </p:nvSpPr>
        <p:spPr/>
        <p:txBody>
          <a:bodyPr/>
          <a:lstStyle/>
          <a:p>
            <a:r>
              <a:rPr lang="sv-SE">
                <a:solidFill>
                  <a:prstClr val="black">
                    <a:tint val="75000"/>
                  </a:prstClr>
                </a:solidFill>
                <a:latin typeface="Calibri"/>
              </a:rPr>
              <a:t>Winter 2025</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12</a:t>
            </a:fld>
            <a:endParaRPr lang="sv-SE" dirty="0">
              <a:solidFill>
                <a:prstClr val="black">
                  <a:tint val="75000"/>
                </a:prstClr>
              </a:solidFill>
              <a:latin typeface="Calibri"/>
            </a:endParaRPr>
          </a:p>
        </p:txBody>
      </p:sp>
      <p:graphicFrame>
        <p:nvGraphicFramePr>
          <p:cNvPr id="7" name="Object 4"/>
          <p:cNvGraphicFramePr>
            <a:graphicFrameLocks noChangeAspect="1"/>
          </p:cNvGraphicFramePr>
          <p:nvPr>
            <p:extLst>
              <p:ext uri="{D42A27DB-BD31-4B8C-83A1-F6EECF244321}">
                <p14:modId xmlns:p14="http://schemas.microsoft.com/office/powerpoint/2010/main" val="1722482337"/>
              </p:ext>
            </p:extLst>
          </p:nvPr>
        </p:nvGraphicFramePr>
        <p:xfrm>
          <a:off x="2438400" y="2730383"/>
          <a:ext cx="3136900" cy="990600"/>
        </p:xfrm>
        <a:graphic>
          <a:graphicData uri="http://schemas.openxmlformats.org/presentationml/2006/ole">
            <mc:AlternateContent xmlns:mc="http://schemas.openxmlformats.org/markup-compatibility/2006">
              <mc:Choice xmlns:v="urn:schemas-microsoft-com:vml" Requires="v">
                <p:oleObj name="Equation" r:id="rId2" imgW="964781" imgH="304668" progId="Equation.3">
                  <p:embed/>
                </p:oleObj>
              </mc:Choice>
              <mc:Fallback>
                <p:oleObj name="Equation" r:id="rId2" imgW="964781" imgH="304668"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730383"/>
                        <a:ext cx="3136900" cy="990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763331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a typeface="ＭＳ Ｐゴシック" charset="0"/>
                <a:cs typeface="ＭＳ Ｐゴシック" charset="0"/>
              </a:rPr>
              <a:t>Debye Theory</a:t>
            </a:r>
            <a:endParaRPr lang="en-US" dirty="0"/>
          </a:p>
        </p:txBody>
      </p:sp>
      <p:sp>
        <p:nvSpPr>
          <p:cNvPr id="3" name="Content Placeholder 2"/>
          <p:cNvSpPr>
            <a:spLocks noGrp="1"/>
          </p:cNvSpPr>
          <p:nvPr>
            <p:ph idx="1"/>
          </p:nvPr>
        </p:nvSpPr>
        <p:spPr/>
        <p:txBody>
          <a:bodyPr/>
          <a:lstStyle/>
          <a:p>
            <a:r>
              <a:rPr lang="en-US" dirty="0">
                <a:ea typeface="ＭＳ Ｐゴシック" charset="0"/>
                <a:cs typeface="ＭＳ Ｐゴシック" charset="0"/>
              </a:rPr>
              <a:t>The Debye theory gives the lattice specific heat of solids as:</a:t>
            </a:r>
          </a:p>
          <a:p>
            <a:endParaRPr lang="en-US" dirty="0">
              <a:ea typeface="ＭＳ Ｐゴシック" charset="0"/>
              <a:cs typeface="ＭＳ Ｐゴシック" charset="0"/>
            </a:endParaRPr>
          </a:p>
          <a:p>
            <a:endParaRPr lang="en-US" dirty="0">
              <a:ea typeface="ＭＳ Ｐゴシック" charset="0"/>
              <a:cs typeface="ＭＳ Ｐゴシック" charset="0"/>
            </a:endParaRPr>
          </a:p>
          <a:p>
            <a:pPr>
              <a:buNone/>
            </a:pPr>
            <a:endParaRPr lang="en-US" dirty="0">
              <a:ea typeface="ＭＳ Ｐゴシック" charset="0"/>
              <a:cs typeface="ＭＳ Ｐゴシック" charset="0"/>
            </a:endParaRPr>
          </a:p>
          <a:p>
            <a:endParaRPr lang="en-US" dirty="0">
              <a:ea typeface="ＭＳ Ｐゴシック" charset="0"/>
              <a:cs typeface="ＭＳ Ｐゴシック" charset="0"/>
            </a:endParaRPr>
          </a:p>
          <a:p>
            <a:r>
              <a:rPr lang="en-US" dirty="0">
                <a:ea typeface="ＭＳ Ｐゴシック" charset="0"/>
                <a:cs typeface="ＭＳ Ｐゴシック" charset="0"/>
              </a:rPr>
              <a:t>As T ~ 300 K  C~ 3R (</a:t>
            </a:r>
            <a:r>
              <a:rPr lang="en-US" dirty="0" err="1">
                <a:ea typeface="ＭＳ Ｐゴシック" charset="0"/>
                <a:cs typeface="ＭＳ Ｐゴシック" charset="0"/>
              </a:rPr>
              <a:t>Dulong</a:t>
            </a:r>
            <a:r>
              <a:rPr lang="en-US" dirty="0">
                <a:ea typeface="ＭＳ Ｐゴシック" charset="0"/>
                <a:cs typeface="ＭＳ Ｐゴシック" charset="0"/>
              </a:rPr>
              <a:t> Petit)</a:t>
            </a:r>
          </a:p>
          <a:p>
            <a:r>
              <a:rPr lang="en-US" dirty="0">
                <a:ea typeface="ＭＳ Ｐゴシック" charset="0"/>
                <a:cs typeface="ＭＳ Ｐゴシック" charset="0"/>
              </a:rPr>
              <a:t>At T&lt; </a:t>
            </a:r>
            <a:r>
              <a:rPr lang="en-US" dirty="0">
                <a:latin typeface="Symbol" charset="0"/>
                <a:ea typeface="ＭＳ Ｐゴシック" charset="0"/>
                <a:cs typeface="ＭＳ Ｐゴシック" charset="0"/>
              </a:rPr>
              <a:t>q/</a:t>
            </a:r>
            <a:r>
              <a:rPr lang="en-US" dirty="0">
                <a:ea typeface="ＭＳ Ｐゴシック" charset="0"/>
                <a:cs typeface="ＭＳ Ｐゴシック" charset="0"/>
              </a:rPr>
              <a:t>10 C varies as T </a:t>
            </a:r>
            <a:r>
              <a:rPr lang="en-US" baseline="30000" dirty="0">
                <a:ea typeface="ＭＳ Ｐゴシック" charset="0"/>
                <a:cs typeface="ＭＳ Ｐゴシック" charset="0"/>
              </a:rPr>
              <a:t>3</a:t>
            </a:r>
            <a:endParaRPr lang="en-US" dirty="0">
              <a:ea typeface="ＭＳ Ｐゴシック" charset="0"/>
              <a:cs typeface="ＭＳ Ｐゴシック" charset="0"/>
            </a:endParaRPr>
          </a:p>
          <a:p>
            <a:endParaRPr lang="en-US" dirty="0"/>
          </a:p>
        </p:txBody>
      </p:sp>
      <p:sp>
        <p:nvSpPr>
          <p:cNvPr id="4" name="Date Placeholder 3"/>
          <p:cNvSpPr>
            <a:spLocks noGrp="1"/>
          </p:cNvSpPr>
          <p:nvPr>
            <p:ph type="dt" sz="half" idx="10"/>
          </p:nvPr>
        </p:nvSpPr>
        <p:spPr/>
        <p:txBody>
          <a:bodyPr/>
          <a:lstStyle/>
          <a:p>
            <a:r>
              <a:rPr lang="sv-SE">
                <a:solidFill>
                  <a:prstClr val="black">
                    <a:tint val="75000"/>
                  </a:prstClr>
                </a:solidFill>
                <a:latin typeface="Calibri"/>
              </a:rPr>
              <a:t>Winter 2025</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13</a:t>
            </a:fld>
            <a:endParaRPr lang="sv-SE" dirty="0">
              <a:solidFill>
                <a:prstClr val="black">
                  <a:tint val="75000"/>
                </a:prstClr>
              </a:solidFill>
              <a:latin typeface="Calibri"/>
            </a:endParaRPr>
          </a:p>
        </p:txBody>
      </p:sp>
      <p:graphicFrame>
        <p:nvGraphicFramePr>
          <p:cNvPr id="7" name="Object 2"/>
          <p:cNvGraphicFramePr>
            <a:graphicFrameLocks noChangeAspect="1"/>
          </p:cNvGraphicFramePr>
          <p:nvPr>
            <p:extLst>
              <p:ext uri="{D42A27DB-BD31-4B8C-83A1-F6EECF244321}">
                <p14:modId xmlns:p14="http://schemas.microsoft.com/office/powerpoint/2010/main" val="2687812751"/>
              </p:ext>
            </p:extLst>
          </p:nvPr>
        </p:nvGraphicFramePr>
        <p:xfrm>
          <a:off x="2173080" y="2895600"/>
          <a:ext cx="3962400" cy="1219200"/>
        </p:xfrm>
        <a:graphic>
          <a:graphicData uri="http://schemas.openxmlformats.org/presentationml/2006/ole">
            <mc:AlternateContent xmlns:mc="http://schemas.openxmlformats.org/markup-compatibility/2006">
              <mc:Choice xmlns:v="urn:schemas-microsoft-com:vml" Requires="v">
                <p:oleObj name="Equation" r:id="rId2" imgW="2197100" imgH="673100" progId="Equation.3">
                  <p:embed/>
                </p:oleObj>
              </mc:Choice>
              <mc:Fallback>
                <p:oleObj name="Equation" r:id="rId2" imgW="2197100" imgH="6731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3080" y="2895600"/>
                        <a:ext cx="3962400" cy="1219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591296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a typeface="ＭＳ Ｐゴシック" charset="0"/>
                <a:cs typeface="ＭＳ Ｐゴシック" charset="0"/>
              </a:rPr>
              <a:t>Impact of Electrons</a:t>
            </a:r>
            <a:br>
              <a:rPr lang="en-US" dirty="0">
                <a:ea typeface="ＭＳ Ｐゴシック" charset="0"/>
                <a:cs typeface="ＭＳ Ｐゴシック" charset="0"/>
              </a:rPr>
            </a:br>
            <a:r>
              <a:rPr lang="en-US" dirty="0">
                <a:ea typeface="ＭＳ Ｐゴシック" charset="0"/>
                <a:cs typeface="ＭＳ Ｐゴシック" charset="0"/>
              </a:rPr>
              <a:t> in Metals on Specific Heat</a:t>
            </a:r>
            <a:endParaRPr lang="en-US" dirty="0"/>
          </a:p>
        </p:txBody>
      </p:sp>
      <p:sp>
        <p:nvSpPr>
          <p:cNvPr id="3" name="Content Placeholder 2"/>
          <p:cNvSpPr>
            <a:spLocks noGrp="1"/>
          </p:cNvSpPr>
          <p:nvPr>
            <p:ph idx="1"/>
          </p:nvPr>
        </p:nvSpPr>
        <p:spPr/>
        <p:txBody>
          <a:bodyPr/>
          <a:lstStyle/>
          <a:p>
            <a:r>
              <a:rPr lang="en-US" dirty="0">
                <a:ea typeface="ＭＳ Ｐゴシック" charset="0"/>
                <a:cs typeface="ＭＳ Ｐゴシック" charset="0"/>
              </a:rPr>
              <a:t>Thermal energy is also stored in the free electrons in the metal</a:t>
            </a:r>
          </a:p>
          <a:p>
            <a:r>
              <a:rPr lang="en-US" dirty="0">
                <a:ea typeface="ＭＳ Ｐゴシック" charset="0"/>
                <a:cs typeface="ＭＳ Ｐゴシック" charset="0"/>
              </a:rPr>
              <a:t>Quantum theory shows that electrons in a metal can only have certain well defined energies</a:t>
            </a:r>
          </a:p>
          <a:p>
            <a:r>
              <a:rPr lang="en-US" dirty="0">
                <a:ea typeface="ＭＳ Ｐゴシック" charset="0"/>
                <a:cs typeface="ＭＳ Ｐゴシック" charset="0"/>
              </a:rPr>
              <a:t>Only a small fraction of the total electrons can be excited to higher states &amp; participate in the specific heat</a:t>
            </a:r>
          </a:p>
          <a:p>
            <a:r>
              <a:rPr lang="en-US" dirty="0">
                <a:ea typeface="ＭＳ Ｐゴシック" charset="0"/>
                <a:cs typeface="ＭＳ Ｐゴシック" charset="0"/>
              </a:rPr>
              <a:t>It can be shown that </a:t>
            </a:r>
            <a:r>
              <a:rPr lang="en-US" dirty="0" err="1">
                <a:ea typeface="ＭＳ Ｐゴシック" charset="0"/>
                <a:cs typeface="ＭＳ Ｐゴシック" charset="0"/>
              </a:rPr>
              <a:t>C</a:t>
            </a:r>
            <a:r>
              <a:rPr lang="en-US" baseline="-25000" dirty="0" err="1">
                <a:ea typeface="ＭＳ Ｐゴシック" charset="0"/>
                <a:cs typeface="ＭＳ Ｐゴシック" charset="0"/>
              </a:rPr>
              <a:t>e</a:t>
            </a:r>
            <a:r>
              <a:rPr lang="en-US" dirty="0">
                <a:ea typeface="ＭＳ Ｐゴシック" charset="0"/>
                <a:cs typeface="ＭＳ Ｐゴシック" charset="0"/>
              </a:rPr>
              <a:t> = </a:t>
            </a:r>
            <a:r>
              <a:rPr lang="en-US" dirty="0" err="1">
                <a:latin typeface="Symbol" charset="0"/>
                <a:ea typeface="ＭＳ Ｐゴシック" charset="0"/>
                <a:cs typeface="ＭＳ Ｐゴシック" charset="0"/>
              </a:rPr>
              <a:t>g</a:t>
            </a:r>
            <a:r>
              <a:rPr lang="en-US" dirty="0" err="1">
                <a:ea typeface="ＭＳ Ｐゴシック" charset="0"/>
                <a:cs typeface="ＭＳ Ｐゴシック" charset="0"/>
              </a:rPr>
              <a:t>T</a:t>
            </a:r>
            <a:endParaRPr lang="en-US" dirty="0">
              <a:ea typeface="ＭＳ Ｐゴシック" charset="0"/>
              <a:cs typeface="ＭＳ Ｐゴシック" charset="0"/>
            </a:endParaRPr>
          </a:p>
          <a:p>
            <a:pPr marL="0" indent="0">
              <a:buNone/>
            </a:pPr>
            <a:endParaRPr lang="en-US" dirty="0"/>
          </a:p>
        </p:txBody>
      </p:sp>
      <p:sp>
        <p:nvSpPr>
          <p:cNvPr id="4" name="Date Placeholder 3"/>
          <p:cNvSpPr>
            <a:spLocks noGrp="1"/>
          </p:cNvSpPr>
          <p:nvPr>
            <p:ph type="dt" sz="half" idx="10"/>
          </p:nvPr>
        </p:nvSpPr>
        <p:spPr/>
        <p:txBody>
          <a:bodyPr/>
          <a:lstStyle/>
          <a:p>
            <a:r>
              <a:rPr lang="sv-SE">
                <a:solidFill>
                  <a:prstClr val="black">
                    <a:tint val="75000"/>
                  </a:prstClr>
                </a:solidFill>
                <a:latin typeface="Calibri"/>
              </a:rPr>
              <a:t>Winter 2025</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14</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451996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a typeface="ＭＳ Ｐゴシック" charset="0"/>
                <a:cs typeface="ＭＳ Ｐゴシック" charset="0"/>
              </a:rPr>
              <a:t>Specific Heat of Solids</a:t>
            </a:r>
            <a:endParaRPr lang="en-US" dirty="0"/>
          </a:p>
        </p:txBody>
      </p:sp>
      <p:sp>
        <p:nvSpPr>
          <p:cNvPr id="3" name="Content Placeholder 2"/>
          <p:cNvSpPr>
            <a:spLocks noGrp="1"/>
          </p:cNvSpPr>
          <p:nvPr>
            <p:ph idx="1"/>
          </p:nvPr>
        </p:nvSpPr>
        <p:spPr/>
        <p:txBody>
          <a:bodyPr/>
          <a:lstStyle/>
          <a:p>
            <a:r>
              <a:rPr lang="en-US" dirty="0">
                <a:ea typeface="ＭＳ Ｐゴシック" charset="0"/>
                <a:cs typeface="ＭＳ Ｐゴシック" charset="0"/>
              </a:rPr>
              <a:t>The total specific heat of metals at </a:t>
            </a:r>
            <a:r>
              <a:rPr lang="en-US" u="sng" dirty="0">
                <a:ea typeface="ＭＳ Ｐゴシック" charset="0"/>
                <a:cs typeface="ＭＳ Ｐゴシック" charset="0"/>
              </a:rPr>
              <a:t>low temperatures </a:t>
            </a:r>
            <a:r>
              <a:rPr lang="en-US" dirty="0">
                <a:ea typeface="ＭＳ Ｐゴシック" charset="0"/>
                <a:cs typeface="ＭＳ Ｐゴシック" charset="0"/>
              </a:rPr>
              <a:t>may be written: </a:t>
            </a:r>
          </a:p>
          <a:p>
            <a:pPr>
              <a:buNone/>
            </a:pPr>
            <a:r>
              <a:rPr lang="en-US" dirty="0">
                <a:ea typeface="ＭＳ Ｐゴシック" charset="0"/>
                <a:cs typeface="ＭＳ Ｐゴシック" charset="0"/>
              </a:rPr>
              <a:t>C = AT</a:t>
            </a:r>
            <a:r>
              <a:rPr lang="en-US" baseline="30000" dirty="0">
                <a:ea typeface="ＭＳ Ｐゴシック" charset="0"/>
                <a:cs typeface="ＭＳ Ｐゴシック" charset="0"/>
              </a:rPr>
              <a:t>3</a:t>
            </a:r>
            <a:r>
              <a:rPr lang="en-US" dirty="0">
                <a:ea typeface="ＭＳ Ｐゴシック" charset="0"/>
                <a:cs typeface="ＭＳ Ｐゴシック" charset="0"/>
              </a:rPr>
              <a:t> +BT  - the contribution of the electrons is only important at &lt; 4 K</a:t>
            </a:r>
          </a:p>
          <a:p>
            <a:r>
              <a:rPr lang="en-US" dirty="0">
                <a:ea typeface="ＭＳ Ｐゴシック" charset="0"/>
                <a:cs typeface="ＭＳ Ｐゴシック" charset="0"/>
              </a:rPr>
              <a:t>Paramagnetic materials and other special materials have anomalous specific heats -always double check</a:t>
            </a:r>
          </a:p>
          <a:p>
            <a:pPr marL="0" indent="0">
              <a:buNone/>
            </a:pPr>
            <a:endParaRPr lang="en-US" dirty="0"/>
          </a:p>
        </p:txBody>
      </p:sp>
      <p:sp>
        <p:nvSpPr>
          <p:cNvPr id="4" name="Date Placeholder 3"/>
          <p:cNvSpPr>
            <a:spLocks noGrp="1"/>
          </p:cNvSpPr>
          <p:nvPr>
            <p:ph type="dt" sz="half" idx="10"/>
          </p:nvPr>
        </p:nvSpPr>
        <p:spPr/>
        <p:txBody>
          <a:bodyPr/>
          <a:lstStyle/>
          <a:p>
            <a:r>
              <a:rPr lang="sv-SE">
                <a:solidFill>
                  <a:prstClr val="black">
                    <a:tint val="75000"/>
                  </a:prstClr>
                </a:solidFill>
                <a:latin typeface="Calibri"/>
              </a:rPr>
              <a:t>Winter 2025</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15</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2966329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a typeface="ＭＳ Ｐゴシック" charset="0"/>
                <a:cs typeface="ＭＳ Ｐゴシック" charset="0"/>
              </a:rPr>
              <a:t>Specific Heat of Common Metals </a:t>
            </a:r>
            <a:endParaRPr lang="en-US" dirty="0"/>
          </a:p>
        </p:txBody>
      </p:sp>
      <p:sp>
        <p:nvSpPr>
          <p:cNvPr id="4" name="Date Placeholder 3"/>
          <p:cNvSpPr>
            <a:spLocks noGrp="1"/>
          </p:cNvSpPr>
          <p:nvPr>
            <p:ph type="dt" sz="half" idx="10"/>
          </p:nvPr>
        </p:nvSpPr>
        <p:spPr/>
        <p:txBody>
          <a:bodyPr/>
          <a:lstStyle/>
          <a:p>
            <a:r>
              <a:rPr lang="sv-SE">
                <a:solidFill>
                  <a:prstClr val="black">
                    <a:tint val="75000"/>
                  </a:prstClr>
                </a:solidFill>
                <a:latin typeface="Calibri"/>
              </a:rPr>
              <a:t>Winter 2025</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16</a:t>
            </a:fld>
            <a:endParaRPr lang="sv-SE" dirty="0">
              <a:solidFill>
                <a:prstClr val="black">
                  <a:tint val="75000"/>
                </a:prstClr>
              </a:solidFill>
              <a:latin typeface="Calibri"/>
            </a:endParaRPr>
          </a:p>
        </p:txBody>
      </p:sp>
      <p:pic>
        <p:nvPicPr>
          <p:cNvPr id="7" name="Picture 3" descr="jwPhoto1-09090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80179" y="1417638"/>
            <a:ext cx="6191290" cy="47683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74719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a typeface="ＭＳ Ｐゴシック" charset="0"/>
                <a:cs typeface="ＭＳ Ｐゴシック" charset="0"/>
              </a:rPr>
              <a:t>Thermal Conductivity</a:t>
            </a:r>
            <a:endParaRPr lang="en-US" dirty="0"/>
          </a:p>
        </p:txBody>
      </p:sp>
      <p:sp>
        <p:nvSpPr>
          <p:cNvPr id="3" name="Content Placeholder 2"/>
          <p:cNvSpPr>
            <a:spLocks noGrp="1"/>
          </p:cNvSpPr>
          <p:nvPr>
            <p:ph idx="1"/>
          </p:nvPr>
        </p:nvSpPr>
        <p:spPr/>
        <p:txBody>
          <a:bodyPr/>
          <a:lstStyle/>
          <a:p>
            <a:r>
              <a:rPr lang="en-US" dirty="0">
                <a:ea typeface="ＭＳ Ｐゴシック" charset="0"/>
                <a:cs typeface="ＭＳ Ｐゴシック" charset="0"/>
              </a:rPr>
              <a:t>Q = -K(T) A(x) </a:t>
            </a:r>
            <a:r>
              <a:rPr lang="en-US" dirty="0" err="1">
                <a:ea typeface="ＭＳ Ｐゴシック" charset="0"/>
                <a:cs typeface="ＭＳ Ｐゴシック" charset="0"/>
              </a:rPr>
              <a:t>dT</a:t>
            </a:r>
            <a:r>
              <a:rPr lang="en-US" dirty="0">
                <a:ea typeface="ＭＳ Ｐゴシック" charset="0"/>
                <a:cs typeface="ＭＳ Ｐゴシック" charset="0"/>
              </a:rPr>
              <a:t>/dx</a:t>
            </a:r>
          </a:p>
          <a:p>
            <a:r>
              <a:rPr lang="en-US" dirty="0">
                <a:ea typeface="ＭＳ Ｐゴシック" charset="0"/>
                <a:cs typeface="ＭＳ Ｐゴシック" charset="0"/>
              </a:rPr>
              <a:t> K Varies significantly with temperature</a:t>
            </a:r>
          </a:p>
          <a:p>
            <a:r>
              <a:rPr lang="en-US" dirty="0">
                <a:ea typeface="ＭＳ Ｐゴシック" charset="0"/>
                <a:cs typeface="ＭＳ Ｐゴシック" charset="0"/>
              </a:rPr>
              <a:t>Temperature dependence must be considered when calculating heat transfer rates</a:t>
            </a:r>
          </a:p>
          <a:p>
            <a:endParaRPr lang="en-US" dirty="0"/>
          </a:p>
        </p:txBody>
      </p:sp>
      <p:sp>
        <p:nvSpPr>
          <p:cNvPr id="4" name="Date Placeholder 3"/>
          <p:cNvSpPr>
            <a:spLocks noGrp="1"/>
          </p:cNvSpPr>
          <p:nvPr>
            <p:ph type="dt" sz="half" idx="10"/>
          </p:nvPr>
        </p:nvSpPr>
        <p:spPr/>
        <p:txBody>
          <a:bodyPr/>
          <a:lstStyle/>
          <a:p>
            <a:r>
              <a:rPr lang="sv-SE">
                <a:solidFill>
                  <a:prstClr val="black">
                    <a:tint val="75000"/>
                  </a:prstClr>
                </a:solidFill>
                <a:latin typeface="Calibri"/>
              </a:rPr>
              <a:t>Winter 2025</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17</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3844300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a typeface="ＭＳ Ｐゴシック" charset="0"/>
                <a:cs typeface="ＭＳ Ｐゴシック" charset="0"/>
              </a:rPr>
              <a:t>Thermal Conductivity of Metals</a:t>
            </a:r>
            <a:endParaRPr lang="en-US" dirty="0"/>
          </a:p>
        </p:txBody>
      </p:sp>
      <p:sp>
        <p:nvSpPr>
          <p:cNvPr id="3" name="Content Placeholder 2"/>
          <p:cNvSpPr>
            <a:spLocks noGrp="1"/>
          </p:cNvSpPr>
          <p:nvPr>
            <p:ph idx="1"/>
          </p:nvPr>
        </p:nvSpPr>
        <p:spPr/>
        <p:txBody>
          <a:bodyPr/>
          <a:lstStyle/>
          <a:p>
            <a:pPr>
              <a:lnSpc>
                <a:spcPct val="80000"/>
              </a:lnSpc>
            </a:pPr>
            <a:r>
              <a:rPr lang="en-US" dirty="0">
                <a:ea typeface="ＭＳ Ｐゴシック" charset="0"/>
                <a:cs typeface="ＭＳ Ｐゴシック" charset="0"/>
              </a:rPr>
              <a:t>Energy is transferred both by lattice vibrations (phonons) and  conduction electrons</a:t>
            </a:r>
          </a:p>
          <a:p>
            <a:pPr>
              <a:lnSpc>
                <a:spcPct val="80000"/>
              </a:lnSpc>
            </a:pPr>
            <a:r>
              <a:rPr lang="en-US" dirty="0">
                <a:ea typeface="ＭＳ Ｐゴシック" charset="0"/>
                <a:cs typeface="ＭＳ Ｐゴシック" charset="0"/>
              </a:rPr>
              <a:t>In </a:t>
            </a:r>
            <a:r>
              <a:rPr lang="ja-JP" altLang="en-US" dirty="0">
                <a:ea typeface="ＭＳ Ｐゴシック" charset="0"/>
                <a:cs typeface="ＭＳ Ｐゴシック" charset="0"/>
              </a:rPr>
              <a:t>“</a:t>
            </a:r>
            <a:r>
              <a:rPr lang="en-US" altLang="ja-JP" dirty="0">
                <a:ea typeface="ＭＳ Ｐゴシック" charset="0"/>
                <a:cs typeface="ＭＳ Ｐゴシック" charset="0"/>
              </a:rPr>
              <a:t>reasonably pure</a:t>
            </a:r>
            <a:r>
              <a:rPr lang="ja-JP" altLang="en-US" dirty="0">
                <a:ea typeface="ＭＳ Ｐゴシック" charset="0"/>
                <a:cs typeface="ＭＳ Ｐゴシック" charset="0"/>
              </a:rPr>
              <a:t>”</a:t>
            </a:r>
            <a:r>
              <a:rPr lang="en-US" altLang="ja-JP" dirty="0">
                <a:ea typeface="ＭＳ Ｐゴシック" charset="0"/>
                <a:cs typeface="ＭＳ Ｐゴシック" charset="0"/>
              </a:rPr>
              <a:t> metals the contribution of the conduction electrons dominates</a:t>
            </a:r>
          </a:p>
          <a:p>
            <a:pPr>
              <a:lnSpc>
                <a:spcPct val="80000"/>
              </a:lnSpc>
            </a:pPr>
            <a:r>
              <a:rPr lang="en-US" dirty="0">
                <a:ea typeface="ＭＳ Ｐゴシック" charset="0"/>
                <a:cs typeface="ＭＳ Ｐゴシック" charset="0"/>
              </a:rPr>
              <a:t>There are 2 scattering mechanisms for the conduction electrons: </a:t>
            </a:r>
          </a:p>
          <a:p>
            <a:pPr lvl="1">
              <a:lnSpc>
                <a:spcPct val="80000"/>
              </a:lnSpc>
            </a:pPr>
            <a:r>
              <a:rPr lang="en-US" dirty="0">
                <a:ea typeface="ＭＳ Ｐゴシック" charset="0"/>
              </a:rPr>
              <a:t>Scattering off impurities (</a:t>
            </a:r>
            <a:r>
              <a:rPr lang="en-US" dirty="0" err="1">
                <a:ea typeface="ＭＳ Ｐゴシック" charset="0"/>
              </a:rPr>
              <a:t>W</a:t>
            </a:r>
            <a:r>
              <a:rPr lang="en-US" baseline="-25000" dirty="0" err="1">
                <a:ea typeface="ＭＳ Ｐゴシック" charset="0"/>
              </a:rPr>
              <a:t>o</a:t>
            </a:r>
            <a:r>
              <a:rPr lang="en-US" dirty="0">
                <a:ea typeface="ＭＳ Ｐゴシック" charset="0"/>
              </a:rPr>
              <a:t> = </a:t>
            </a:r>
            <a:r>
              <a:rPr lang="en-US" dirty="0">
                <a:latin typeface="Symbol" charset="0"/>
                <a:ea typeface="ＭＳ Ｐゴシック" charset="0"/>
              </a:rPr>
              <a:t>b/</a:t>
            </a:r>
            <a:r>
              <a:rPr lang="en-US" dirty="0">
                <a:ea typeface="ＭＳ Ｐゴシック" charset="0"/>
              </a:rPr>
              <a:t>T)</a:t>
            </a:r>
          </a:p>
          <a:p>
            <a:pPr lvl="1">
              <a:lnSpc>
                <a:spcPct val="80000"/>
              </a:lnSpc>
            </a:pPr>
            <a:r>
              <a:rPr lang="en-US" dirty="0">
                <a:ea typeface="ＭＳ Ｐゴシック" charset="0"/>
              </a:rPr>
              <a:t>Scattering off phonons (W</a:t>
            </a:r>
            <a:r>
              <a:rPr lang="en-US" baseline="-25000" dirty="0">
                <a:ea typeface="ＭＳ Ｐゴシック" charset="0"/>
              </a:rPr>
              <a:t>i</a:t>
            </a:r>
            <a:r>
              <a:rPr lang="en-US" dirty="0">
                <a:ea typeface="ＭＳ Ｐゴシック" charset="0"/>
              </a:rPr>
              <a:t> = </a:t>
            </a:r>
            <a:r>
              <a:rPr lang="en-US" dirty="0">
                <a:latin typeface="Symbol" charset="0"/>
                <a:ea typeface="ＭＳ Ｐゴシック" charset="0"/>
              </a:rPr>
              <a:t>a</a:t>
            </a:r>
            <a:r>
              <a:rPr lang="en-US" dirty="0">
                <a:ea typeface="ＭＳ Ｐゴシック" charset="0"/>
              </a:rPr>
              <a:t>T</a:t>
            </a:r>
            <a:r>
              <a:rPr lang="en-US" baseline="30000" dirty="0">
                <a:ea typeface="ＭＳ Ｐゴシック" charset="0"/>
              </a:rPr>
              <a:t>2</a:t>
            </a:r>
            <a:r>
              <a:rPr lang="en-US" dirty="0">
                <a:ea typeface="ＭＳ Ｐゴシック" charset="0"/>
              </a:rPr>
              <a:t>)</a:t>
            </a:r>
          </a:p>
          <a:p>
            <a:pPr>
              <a:lnSpc>
                <a:spcPct val="80000"/>
              </a:lnSpc>
            </a:pPr>
            <a:r>
              <a:rPr lang="en-US" dirty="0">
                <a:ea typeface="ＭＳ Ｐゴシック" charset="0"/>
                <a:cs typeface="ＭＳ Ｐゴシック" charset="0"/>
              </a:rPr>
              <a:t>The total electronic resistivity has the form :</a:t>
            </a:r>
          </a:p>
          <a:p>
            <a:pPr>
              <a:lnSpc>
                <a:spcPct val="80000"/>
              </a:lnSpc>
              <a:buNone/>
            </a:pPr>
            <a:r>
              <a:rPr lang="en-US" dirty="0">
                <a:ea typeface="ＭＳ Ｐゴシック" charset="0"/>
                <a:cs typeface="ＭＳ Ｐゴシック" charset="0"/>
              </a:rPr>
              <a:t>W</a:t>
            </a:r>
            <a:r>
              <a:rPr lang="en-US" baseline="-25000" dirty="0">
                <a:ea typeface="ＭＳ Ｐゴシック" charset="0"/>
                <a:cs typeface="ＭＳ Ｐゴシック" charset="0"/>
              </a:rPr>
              <a:t>e</a:t>
            </a:r>
            <a:r>
              <a:rPr lang="en-US" dirty="0">
                <a:ea typeface="ＭＳ Ｐゴシック" charset="0"/>
                <a:cs typeface="ＭＳ Ｐゴシック" charset="0"/>
              </a:rPr>
              <a:t> = </a:t>
            </a:r>
            <a:r>
              <a:rPr lang="en-US" dirty="0">
                <a:latin typeface="Symbol" charset="0"/>
                <a:ea typeface="ＭＳ Ｐゴシック" charset="0"/>
                <a:cs typeface="ＭＳ Ｐゴシック" charset="0"/>
              </a:rPr>
              <a:t>a</a:t>
            </a:r>
            <a:r>
              <a:rPr lang="en-US" dirty="0">
                <a:ea typeface="ＭＳ Ｐゴシック" charset="0"/>
                <a:cs typeface="ＭＳ Ｐゴシック" charset="0"/>
              </a:rPr>
              <a:t>T</a:t>
            </a:r>
            <a:r>
              <a:rPr lang="en-US" baseline="30000" dirty="0">
                <a:ea typeface="ＭＳ Ｐゴシック" charset="0"/>
                <a:cs typeface="ＭＳ Ｐゴシック" charset="0"/>
              </a:rPr>
              <a:t>2 </a:t>
            </a:r>
            <a:r>
              <a:rPr lang="en-US" dirty="0">
                <a:ea typeface="ＭＳ Ｐゴシック" charset="0"/>
                <a:cs typeface="ＭＳ Ｐゴシック" charset="0"/>
              </a:rPr>
              <a:t>+</a:t>
            </a:r>
            <a:r>
              <a:rPr lang="en-US" baseline="30000" dirty="0">
                <a:ea typeface="ＭＳ Ｐゴシック" charset="0"/>
                <a:cs typeface="ＭＳ Ｐゴシック" charset="0"/>
              </a:rPr>
              <a:t> </a:t>
            </a:r>
            <a:r>
              <a:rPr lang="en-US" dirty="0">
                <a:latin typeface="Symbol" charset="0"/>
                <a:ea typeface="ＭＳ Ｐゴシック" charset="0"/>
                <a:cs typeface="ＭＳ Ｐゴシック" charset="0"/>
              </a:rPr>
              <a:t>b/</a:t>
            </a:r>
            <a:r>
              <a:rPr lang="en-US" dirty="0">
                <a:ea typeface="ＭＳ Ｐゴシック" charset="0"/>
                <a:cs typeface="ＭＳ Ｐゴシック" charset="0"/>
              </a:rPr>
              <a:t>T</a:t>
            </a:r>
          </a:p>
          <a:p>
            <a:endParaRPr lang="en-US" dirty="0"/>
          </a:p>
        </p:txBody>
      </p:sp>
      <p:sp>
        <p:nvSpPr>
          <p:cNvPr id="4" name="Date Placeholder 3"/>
          <p:cNvSpPr>
            <a:spLocks noGrp="1"/>
          </p:cNvSpPr>
          <p:nvPr>
            <p:ph type="dt" sz="half" idx="10"/>
          </p:nvPr>
        </p:nvSpPr>
        <p:spPr/>
        <p:txBody>
          <a:bodyPr/>
          <a:lstStyle/>
          <a:p>
            <a:r>
              <a:rPr lang="sv-SE">
                <a:solidFill>
                  <a:prstClr val="black">
                    <a:tint val="75000"/>
                  </a:prstClr>
                </a:solidFill>
                <a:latin typeface="Calibri"/>
              </a:rPr>
              <a:t>Winter 2025</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18</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2826348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Thermal Conductivity </a:t>
            </a:r>
            <a:br>
              <a:rPr lang="en-US" dirty="0"/>
            </a:br>
            <a:r>
              <a:rPr lang="en-US" dirty="0"/>
              <a:t>of Metals Due to Electrons</a:t>
            </a:r>
          </a:p>
        </p:txBody>
      </p:sp>
      <p:sp>
        <p:nvSpPr>
          <p:cNvPr id="3" name="Content Placeholder 2"/>
          <p:cNvSpPr>
            <a:spLocks noGrp="1"/>
          </p:cNvSpPr>
          <p:nvPr>
            <p:ph idx="1"/>
          </p:nvPr>
        </p:nvSpPr>
        <p:spPr>
          <a:xfrm>
            <a:off x="649080" y="5624418"/>
            <a:ext cx="8229600" cy="683286"/>
          </a:xfrm>
        </p:spPr>
        <p:txBody>
          <a:bodyPr/>
          <a:lstStyle/>
          <a:p>
            <a:pPr marL="0" indent="0" algn="ctr">
              <a:buNone/>
            </a:pPr>
            <a:r>
              <a:rPr lang="en-US" sz="1400" dirty="0"/>
              <a:t>From Low Temperature Solid State Physics –</a:t>
            </a:r>
            <a:r>
              <a:rPr lang="en-US" sz="1400" dirty="0" err="1"/>
              <a:t>Rosenburg</a:t>
            </a:r>
            <a:endParaRPr lang="en-US" sz="1400" dirty="0"/>
          </a:p>
          <a:p>
            <a:r>
              <a:rPr lang="en-US" sz="2000" dirty="0"/>
              <a:t>The total electronic resistivity has the form : W</a:t>
            </a:r>
            <a:r>
              <a:rPr lang="en-US" sz="2000" baseline="-25000" dirty="0"/>
              <a:t>e</a:t>
            </a:r>
            <a:r>
              <a:rPr lang="en-US" sz="2000" dirty="0"/>
              <a:t> = aT</a:t>
            </a:r>
            <a:r>
              <a:rPr lang="en-US" sz="2000" baseline="30000" dirty="0"/>
              <a:t>2</a:t>
            </a:r>
            <a:r>
              <a:rPr lang="en-US" sz="2000" dirty="0"/>
              <a:t> + b/T           K~ 1/We</a:t>
            </a:r>
          </a:p>
          <a:p>
            <a:endParaRPr lang="en-US" dirty="0"/>
          </a:p>
        </p:txBody>
      </p:sp>
      <p:sp>
        <p:nvSpPr>
          <p:cNvPr id="4" name="Date Placeholder 3"/>
          <p:cNvSpPr>
            <a:spLocks noGrp="1"/>
          </p:cNvSpPr>
          <p:nvPr>
            <p:ph type="dt" sz="half" idx="10"/>
          </p:nvPr>
        </p:nvSpPr>
        <p:spPr/>
        <p:txBody>
          <a:bodyPr/>
          <a:lstStyle/>
          <a:p>
            <a:r>
              <a:rPr lang="sv-SE">
                <a:solidFill>
                  <a:prstClr val="black">
                    <a:tint val="75000"/>
                  </a:prstClr>
                </a:solidFill>
                <a:latin typeface="Calibri"/>
              </a:rPr>
              <a:t>Winter 2025</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19</a:t>
            </a:fld>
            <a:endParaRPr lang="sv-SE" dirty="0">
              <a:solidFill>
                <a:prstClr val="black">
                  <a:tint val="75000"/>
                </a:prstClr>
              </a:solidFill>
              <a:latin typeface="Calibri"/>
            </a:endParaRPr>
          </a:p>
        </p:txBody>
      </p:sp>
      <p:pic>
        <p:nvPicPr>
          <p:cNvPr id="7" name="Picture 4" descr="jwPhoto2-09090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1518138"/>
            <a:ext cx="7446963"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49343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ea typeface="ＭＳ Ｐゴシック" charset="0"/>
                <a:cs typeface="ＭＳ Ｐゴシック" charset="0"/>
              </a:rPr>
              <a:t>Goals</a:t>
            </a:r>
            <a:endParaRPr lang="en-US" sz="4000" dirty="0"/>
          </a:p>
        </p:txBody>
      </p:sp>
      <p:sp>
        <p:nvSpPr>
          <p:cNvPr id="3" name="Content Placeholder 2"/>
          <p:cNvSpPr>
            <a:spLocks noGrp="1"/>
          </p:cNvSpPr>
          <p:nvPr>
            <p:ph idx="1"/>
          </p:nvPr>
        </p:nvSpPr>
        <p:spPr>
          <a:xfrm>
            <a:off x="457200" y="1500317"/>
            <a:ext cx="8546782" cy="4525963"/>
          </a:xfrm>
        </p:spPr>
        <p:txBody>
          <a:bodyPr/>
          <a:lstStyle/>
          <a:p>
            <a:r>
              <a:rPr lang="en-US" dirty="0">
                <a:ea typeface="ＭＳ Ｐゴシック" charset="0"/>
                <a:cs typeface="ＭＳ Ｐゴシック" charset="0"/>
              </a:rPr>
              <a:t>Describe the issues associated with use of materials at cryogenic temperatures</a:t>
            </a:r>
          </a:p>
          <a:p>
            <a:r>
              <a:rPr lang="en-US" dirty="0">
                <a:ea typeface="ＭＳ Ｐゴシック" charset="0"/>
                <a:cs typeface="ＭＳ Ｐゴシック" charset="0"/>
              </a:rPr>
              <a:t>List suitable and unsuitable materials for use in cryogenic systems</a:t>
            </a:r>
          </a:p>
          <a:p>
            <a:r>
              <a:rPr lang="en-US" dirty="0">
                <a:ea typeface="ＭＳ Ｐゴシック" charset="0"/>
                <a:cs typeface="ＭＳ Ｐゴシック" charset="0"/>
              </a:rPr>
              <a:t>Give the physical explanation behind the variation of some material properties with temperature</a:t>
            </a:r>
          </a:p>
          <a:p>
            <a:r>
              <a:rPr lang="en-US">
                <a:ea typeface="ＭＳ Ｐゴシック" charset="0"/>
                <a:cs typeface="ＭＳ Ｐゴシック" charset="0"/>
              </a:rPr>
              <a:t>Provide </a:t>
            </a:r>
            <a:r>
              <a:rPr lang="en-US" dirty="0">
                <a:ea typeface="ＭＳ Ｐゴシック" charset="0"/>
                <a:cs typeface="ＭＳ Ｐゴシック" charset="0"/>
              </a:rPr>
              <a:t>pointers to material properties</a:t>
            </a:r>
          </a:p>
          <a:p>
            <a:endParaRPr lang="en-US" dirty="0"/>
          </a:p>
        </p:txBody>
      </p:sp>
      <p:sp>
        <p:nvSpPr>
          <p:cNvPr id="4" name="Date Placeholder 3"/>
          <p:cNvSpPr>
            <a:spLocks noGrp="1"/>
          </p:cNvSpPr>
          <p:nvPr>
            <p:ph type="dt" sz="half" idx="10"/>
          </p:nvPr>
        </p:nvSpPr>
        <p:spPr/>
        <p:txBody>
          <a:bodyPr/>
          <a:lstStyle/>
          <a:p>
            <a:r>
              <a:rPr lang="sv-SE">
                <a:solidFill>
                  <a:prstClr val="black">
                    <a:tint val="75000"/>
                  </a:prstClr>
                </a:solidFill>
                <a:latin typeface="Calibri"/>
              </a:rPr>
              <a:t>Winter 2025</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2</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2750653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Heat Conduction by </a:t>
            </a:r>
            <a:br>
              <a:rPr lang="en-US" dirty="0"/>
            </a:br>
            <a:r>
              <a:rPr lang="en-US" dirty="0"/>
              <a:t>Lattice Vibrations in Metals</a:t>
            </a:r>
          </a:p>
        </p:txBody>
      </p:sp>
      <p:sp>
        <p:nvSpPr>
          <p:cNvPr id="3" name="Content Placeholder 2"/>
          <p:cNvSpPr>
            <a:spLocks noGrp="1"/>
          </p:cNvSpPr>
          <p:nvPr>
            <p:ph idx="1"/>
          </p:nvPr>
        </p:nvSpPr>
        <p:spPr/>
        <p:txBody>
          <a:bodyPr/>
          <a:lstStyle/>
          <a:p>
            <a:r>
              <a:rPr lang="en-US" dirty="0">
                <a:ea typeface="ＭＳ Ｐゴシック" charset="0"/>
                <a:cs typeface="ＭＳ Ｐゴシック" charset="0"/>
              </a:rPr>
              <a:t>Another mechanism for heat transfer in metals are lattice vibrations or phonons</a:t>
            </a:r>
          </a:p>
          <a:p>
            <a:r>
              <a:rPr lang="en-US" dirty="0">
                <a:ea typeface="ＭＳ Ｐゴシック" charset="0"/>
                <a:cs typeface="ＭＳ Ｐゴシック" charset="0"/>
              </a:rPr>
              <a:t>The main resistance to this type of heat transfer is scattering of phonons off conduction electrons</a:t>
            </a:r>
          </a:p>
          <a:p>
            <a:r>
              <a:rPr lang="en-US" dirty="0">
                <a:ea typeface="ＭＳ Ｐゴシック" charset="0"/>
                <a:cs typeface="ＭＳ Ｐゴシック" charset="0"/>
              </a:rPr>
              <a:t>This resistance is given by W = A/T</a:t>
            </a:r>
            <a:r>
              <a:rPr lang="en-US" baseline="30000" dirty="0">
                <a:ea typeface="ＭＳ Ｐゴシック" charset="0"/>
                <a:cs typeface="ＭＳ Ｐゴシック" charset="0"/>
              </a:rPr>
              <a:t>2</a:t>
            </a:r>
          </a:p>
          <a:p>
            <a:r>
              <a:rPr lang="en-US" dirty="0">
                <a:ea typeface="ＭＳ Ｐゴシック" charset="0"/>
                <a:cs typeface="ＭＳ Ｐゴシック" charset="0"/>
              </a:rPr>
              <a:t>Phonon heat transfer in metals is generally neglected</a:t>
            </a:r>
          </a:p>
          <a:p>
            <a:pPr marL="0" indent="0">
              <a:buNone/>
            </a:pPr>
            <a:endParaRPr lang="en-US" dirty="0"/>
          </a:p>
        </p:txBody>
      </p:sp>
      <p:sp>
        <p:nvSpPr>
          <p:cNvPr id="4" name="Date Placeholder 3"/>
          <p:cNvSpPr>
            <a:spLocks noGrp="1"/>
          </p:cNvSpPr>
          <p:nvPr>
            <p:ph type="dt" sz="half" idx="10"/>
          </p:nvPr>
        </p:nvSpPr>
        <p:spPr/>
        <p:txBody>
          <a:bodyPr/>
          <a:lstStyle/>
          <a:p>
            <a:r>
              <a:rPr lang="sv-SE">
                <a:solidFill>
                  <a:prstClr val="black">
                    <a:tint val="75000"/>
                  </a:prstClr>
                </a:solidFill>
                <a:latin typeface="Calibri"/>
              </a:rPr>
              <a:t>Winter 2025</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20</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3591141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a typeface="ＭＳ Ｐゴシック" charset="0"/>
                <a:cs typeface="ＭＳ Ｐゴシック" charset="0"/>
              </a:rPr>
              <a:t>Thermal Conductivities of Metals</a:t>
            </a:r>
            <a:endParaRPr lang="en-US" dirty="0"/>
          </a:p>
        </p:txBody>
      </p:sp>
      <p:sp>
        <p:nvSpPr>
          <p:cNvPr id="4" name="Date Placeholder 3"/>
          <p:cNvSpPr>
            <a:spLocks noGrp="1"/>
          </p:cNvSpPr>
          <p:nvPr>
            <p:ph type="dt" sz="half" idx="10"/>
          </p:nvPr>
        </p:nvSpPr>
        <p:spPr/>
        <p:txBody>
          <a:bodyPr/>
          <a:lstStyle/>
          <a:p>
            <a:r>
              <a:rPr lang="sv-SE">
                <a:solidFill>
                  <a:prstClr val="black">
                    <a:tint val="75000"/>
                  </a:prstClr>
                </a:solidFill>
                <a:latin typeface="Calibri"/>
              </a:rPr>
              <a:t>Winter 2025</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21</a:t>
            </a:fld>
            <a:endParaRPr lang="sv-SE" dirty="0">
              <a:solidFill>
                <a:prstClr val="black">
                  <a:tint val="75000"/>
                </a:prstClr>
              </a:solidFill>
              <a:latin typeface="Calibri"/>
            </a:endParaRPr>
          </a:p>
        </p:txBody>
      </p:sp>
      <p:graphicFrame>
        <p:nvGraphicFramePr>
          <p:cNvPr id="7" name="Object 2"/>
          <p:cNvGraphicFramePr>
            <a:graphicFrameLocks noGrp="1" noChangeAspect="1"/>
          </p:cNvGraphicFramePr>
          <p:nvPr>
            <p:ph idx="1"/>
            <p:extLst>
              <p:ext uri="{D42A27DB-BD31-4B8C-83A1-F6EECF244321}">
                <p14:modId xmlns:p14="http://schemas.microsoft.com/office/powerpoint/2010/main" val="3148390557"/>
              </p:ext>
            </p:extLst>
          </p:nvPr>
        </p:nvGraphicFramePr>
        <p:xfrm>
          <a:off x="2590800" y="1538544"/>
          <a:ext cx="3962400" cy="5189794"/>
        </p:xfrm>
        <a:graphic>
          <a:graphicData uri="http://schemas.openxmlformats.org/presentationml/2006/ole">
            <mc:AlternateContent xmlns:mc="http://schemas.openxmlformats.org/markup-compatibility/2006">
              <mc:Choice xmlns:v="urn:schemas-microsoft-com:vml" Requires="v">
                <p:oleObj name="Photo Editor Photo" r:id="rId2" imgW="14028571" imgH="18371429" progId="MSPhotoEd.3">
                  <p:embed/>
                </p:oleObj>
              </mc:Choice>
              <mc:Fallback>
                <p:oleObj name="Photo Editor Photo" r:id="rId2" imgW="14028571" imgH="18371429" progId="MSPhotoEd.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538544"/>
                        <a:ext cx="3962400" cy="5189794"/>
                      </a:xfrm>
                      <a:prstGeom prst="rect">
                        <a:avLst/>
                      </a:prstGeom>
                      <a:noFill/>
                      <a:ln>
                        <a:noFill/>
                      </a:ln>
                      <a:effectLst/>
                    </p:spPr>
                  </p:pic>
                </p:oleObj>
              </mc:Fallback>
            </mc:AlternateContent>
          </a:graphicData>
        </a:graphic>
      </p:graphicFrame>
      <p:sp>
        <p:nvSpPr>
          <p:cNvPr id="8" name="Rectangle 2"/>
          <p:cNvSpPr txBox="1">
            <a:spLocks noChangeArrowheads="1"/>
          </p:cNvSpPr>
          <p:nvPr/>
        </p:nvSpPr>
        <p:spPr>
          <a:xfrm>
            <a:off x="6629400" y="4800600"/>
            <a:ext cx="2133600" cy="1066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Font typeface="Wingdings" charset="0"/>
              <a:buNone/>
            </a:pPr>
            <a:r>
              <a:rPr lang="en-US" sz="2400">
                <a:ea typeface="ＭＳ Ｐゴシック" charset="0"/>
                <a:cs typeface="ＭＳ Ｐゴシック" charset="0"/>
              </a:rPr>
              <a:t> </a:t>
            </a:r>
            <a:r>
              <a:rPr lang="en-US" sz="2000">
                <a:ea typeface="ＭＳ Ｐゴシック" charset="0"/>
                <a:cs typeface="ＭＳ Ｐゴシック" charset="0"/>
              </a:rPr>
              <a:t>From Lakeshore Cryotronics</a:t>
            </a:r>
            <a:endParaRPr lang="en-US" sz="2000" dirty="0">
              <a:ea typeface="ＭＳ Ｐゴシック" charset="0"/>
              <a:cs typeface="ＭＳ Ｐゴシック" charset="0"/>
            </a:endParaRPr>
          </a:p>
        </p:txBody>
      </p:sp>
    </p:spTree>
    <p:extLst>
      <p:ext uri="{BB962C8B-B14F-4D97-AF65-F5344CB8AC3E}">
        <p14:creationId xmlns:p14="http://schemas.microsoft.com/office/powerpoint/2010/main" val="239260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a typeface="ＭＳ Ｐゴシック" charset="0"/>
                <a:cs typeface="ＭＳ Ｐゴシック" charset="0"/>
              </a:rPr>
              <a:t>Thermal Conductivity</a:t>
            </a:r>
            <a:br>
              <a:rPr lang="en-US" dirty="0">
                <a:ea typeface="ＭＳ Ｐゴシック" charset="0"/>
                <a:cs typeface="ＭＳ Ｐゴシック" charset="0"/>
              </a:rPr>
            </a:br>
            <a:r>
              <a:rPr lang="en-US" dirty="0">
                <a:ea typeface="ＭＳ Ｐゴシック" charset="0"/>
                <a:cs typeface="ＭＳ Ｐゴシック" charset="0"/>
              </a:rPr>
              <a:t>Integrals</a:t>
            </a:r>
            <a:endParaRPr lang="en-US" dirty="0"/>
          </a:p>
        </p:txBody>
      </p:sp>
      <p:sp>
        <p:nvSpPr>
          <p:cNvPr id="3" name="Content Placeholder 2"/>
          <p:cNvSpPr>
            <a:spLocks noGrp="1"/>
          </p:cNvSpPr>
          <p:nvPr>
            <p:ph idx="1"/>
          </p:nvPr>
        </p:nvSpPr>
        <p:spPr/>
        <p:txBody>
          <a:bodyPr/>
          <a:lstStyle/>
          <a:p>
            <a:r>
              <a:rPr lang="en-US" dirty="0">
                <a:ea typeface="ＭＳ Ｐゴシック" charset="0"/>
                <a:cs typeface="ＭＳ Ｐゴシック" charset="0"/>
              </a:rPr>
              <a:t>The strong temperature dependence of K makes heat transfer calculations difficult</a:t>
            </a:r>
          </a:p>
          <a:p>
            <a:r>
              <a:rPr lang="en-US" dirty="0">
                <a:ea typeface="ＭＳ Ｐゴシック" charset="0"/>
                <a:cs typeface="ＭＳ Ｐゴシック" charset="0"/>
              </a:rPr>
              <a:t>The solution is frequently to use thermal conductivity integrals</a:t>
            </a:r>
          </a:p>
          <a:p>
            <a:r>
              <a:rPr lang="en-US" dirty="0">
                <a:ea typeface="ＭＳ Ｐゴシック" charset="0"/>
                <a:cs typeface="ＭＳ Ｐゴシック" charset="0"/>
              </a:rPr>
              <a:t>The heat conduction equation is written as: </a:t>
            </a:r>
          </a:p>
          <a:p>
            <a:pPr marL="0" indent="0">
              <a:buNone/>
            </a:pPr>
            <a:endParaRPr lang="en-US" dirty="0"/>
          </a:p>
        </p:txBody>
      </p:sp>
      <p:sp>
        <p:nvSpPr>
          <p:cNvPr id="4" name="Date Placeholder 3"/>
          <p:cNvSpPr>
            <a:spLocks noGrp="1"/>
          </p:cNvSpPr>
          <p:nvPr>
            <p:ph type="dt" sz="half" idx="10"/>
          </p:nvPr>
        </p:nvSpPr>
        <p:spPr/>
        <p:txBody>
          <a:bodyPr/>
          <a:lstStyle/>
          <a:p>
            <a:r>
              <a:rPr lang="sv-SE">
                <a:solidFill>
                  <a:prstClr val="black">
                    <a:tint val="75000"/>
                  </a:prstClr>
                </a:solidFill>
                <a:latin typeface="Calibri"/>
              </a:rPr>
              <a:t>Winter 2025</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22</a:t>
            </a:fld>
            <a:endParaRPr lang="sv-SE" dirty="0">
              <a:solidFill>
                <a:prstClr val="black">
                  <a:tint val="75000"/>
                </a:prstClr>
              </a:solidFill>
              <a:latin typeface="Calibri"/>
            </a:endParaRPr>
          </a:p>
        </p:txBody>
      </p:sp>
      <p:graphicFrame>
        <p:nvGraphicFramePr>
          <p:cNvPr id="7" name="Object 2"/>
          <p:cNvGraphicFramePr>
            <a:graphicFrameLocks noChangeAspect="1"/>
          </p:cNvGraphicFramePr>
          <p:nvPr>
            <p:extLst>
              <p:ext uri="{D42A27DB-BD31-4B8C-83A1-F6EECF244321}">
                <p14:modId xmlns:p14="http://schemas.microsoft.com/office/powerpoint/2010/main" val="2568278073"/>
              </p:ext>
            </p:extLst>
          </p:nvPr>
        </p:nvGraphicFramePr>
        <p:xfrm>
          <a:off x="1688468" y="4378994"/>
          <a:ext cx="4648200" cy="1012825"/>
        </p:xfrm>
        <a:graphic>
          <a:graphicData uri="http://schemas.openxmlformats.org/presentationml/2006/ole">
            <mc:AlternateContent xmlns:mc="http://schemas.openxmlformats.org/markup-compatibility/2006">
              <mc:Choice xmlns:v="urn:schemas-microsoft-com:vml" Requires="v">
                <p:oleObj name="Equation" r:id="rId2" imgW="990170" imgH="215806" progId="Equation.3">
                  <p:embed/>
                </p:oleObj>
              </mc:Choice>
              <mc:Fallback>
                <p:oleObj name="Equation" r:id="rId2" imgW="990170" imgH="215806"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8468" y="4378994"/>
                        <a:ext cx="4648200" cy="10128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096671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Thermal Conductivity</a:t>
            </a:r>
            <a:br>
              <a:rPr lang="en-US" dirty="0"/>
            </a:br>
            <a:r>
              <a:rPr lang="en-US" dirty="0"/>
              <a:t>Integrals</a:t>
            </a:r>
          </a:p>
        </p:txBody>
      </p:sp>
      <p:sp>
        <p:nvSpPr>
          <p:cNvPr id="4" name="Date Placeholder 3"/>
          <p:cNvSpPr>
            <a:spLocks noGrp="1"/>
          </p:cNvSpPr>
          <p:nvPr>
            <p:ph type="dt" sz="half" idx="10"/>
          </p:nvPr>
        </p:nvSpPr>
        <p:spPr/>
        <p:txBody>
          <a:bodyPr/>
          <a:lstStyle/>
          <a:p>
            <a:r>
              <a:rPr lang="sv-SE">
                <a:solidFill>
                  <a:prstClr val="black">
                    <a:tint val="75000"/>
                  </a:prstClr>
                </a:solidFill>
                <a:latin typeface="Calibri"/>
              </a:rPr>
              <a:t>Winter 2025</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23</a:t>
            </a:fld>
            <a:endParaRPr lang="sv-SE" dirty="0">
              <a:solidFill>
                <a:prstClr val="black">
                  <a:tint val="75000"/>
                </a:prstClr>
              </a:solidFill>
              <a:latin typeface="Calibri"/>
            </a:endParaRPr>
          </a:p>
        </p:txBody>
      </p:sp>
      <p:sp>
        <p:nvSpPr>
          <p:cNvPr id="7" name="Rectangle 3"/>
          <p:cNvSpPr>
            <a:spLocks noGrp="1" noChangeArrowheads="1"/>
          </p:cNvSpPr>
          <p:nvPr>
            <p:ph idx="1"/>
          </p:nvPr>
        </p:nvSpPr>
        <p:spPr>
          <a:xfrm>
            <a:off x="76200" y="1442890"/>
            <a:ext cx="8991600" cy="5027613"/>
          </a:xfrm>
        </p:spPr>
        <p:txBody>
          <a:bodyPr/>
          <a:lstStyle/>
          <a:p>
            <a:pPr eaLnBrk="1" hangingPunct="1"/>
            <a:r>
              <a:rPr lang="en-US" dirty="0">
                <a:ea typeface="ＭＳ Ｐゴシック" charset="0"/>
                <a:cs typeface="ＭＳ Ｐゴシック" charset="0"/>
              </a:rPr>
              <a:t>G is the geometry factor</a:t>
            </a:r>
          </a:p>
          <a:p>
            <a:pPr eaLnBrk="1" hangingPunct="1"/>
            <a:endParaRPr lang="en-US" dirty="0">
              <a:ea typeface="ＭＳ Ｐゴシック" charset="0"/>
              <a:cs typeface="ＭＳ Ｐゴシック" charset="0"/>
            </a:endParaRPr>
          </a:p>
          <a:p>
            <a:pPr eaLnBrk="1" hangingPunct="1">
              <a:buFont typeface="Wingdings" charset="0"/>
              <a:buNone/>
            </a:pPr>
            <a:endParaRPr lang="en-US" dirty="0">
              <a:ea typeface="ＭＳ Ｐゴシック" charset="0"/>
              <a:cs typeface="ＭＳ Ｐゴシック" charset="0"/>
            </a:endParaRPr>
          </a:p>
          <a:p>
            <a:pPr eaLnBrk="1" hangingPunct="1"/>
            <a:endParaRPr lang="en-US" dirty="0">
              <a:ea typeface="ＭＳ Ｐゴシック" charset="0"/>
              <a:cs typeface="ＭＳ Ｐゴシック" charset="0"/>
            </a:endParaRPr>
          </a:p>
          <a:p>
            <a:pPr eaLnBrk="1" hangingPunct="1">
              <a:buFont typeface="Wingdings" charset="0"/>
              <a:buNone/>
            </a:pPr>
            <a:endParaRPr lang="en-US" dirty="0">
              <a:latin typeface="Symbol" charset="0"/>
              <a:ea typeface="ＭＳ Ｐゴシック" charset="0"/>
              <a:cs typeface="ＭＳ Ｐゴシック" charset="0"/>
            </a:endParaRPr>
          </a:p>
          <a:p>
            <a:pPr eaLnBrk="1" hangingPunct="1"/>
            <a:r>
              <a:rPr lang="en-US" dirty="0">
                <a:latin typeface="Symbol" charset="0"/>
                <a:ea typeface="ＭＳ Ｐゴシック" charset="0"/>
                <a:cs typeface="ＭＳ Ｐゴシック" charset="0"/>
              </a:rPr>
              <a:t>q</a:t>
            </a:r>
            <a:r>
              <a:rPr lang="en-US" dirty="0">
                <a:ea typeface="ＭＳ Ｐゴシック" charset="0"/>
                <a:cs typeface="ＭＳ Ｐゴシック" charset="0"/>
              </a:rPr>
              <a:t> is the thermal conductivity integral</a:t>
            </a:r>
          </a:p>
          <a:p>
            <a:pPr eaLnBrk="1" hangingPunct="1">
              <a:buFont typeface="Wingdings" charset="0"/>
              <a:buNone/>
            </a:pPr>
            <a:endParaRPr lang="en-US" dirty="0">
              <a:latin typeface="Symbol" charset="0"/>
              <a:ea typeface="ＭＳ Ｐゴシック" charset="0"/>
              <a:cs typeface="ＭＳ Ｐゴシック" charset="0"/>
            </a:endParaRPr>
          </a:p>
          <a:p>
            <a:pPr eaLnBrk="1" hangingPunct="1">
              <a:buFont typeface="Wingdings" charset="0"/>
              <a:buNone/>
            </a:pPr>
            <a:endParaRPr lang="en-US" dirty="0">
              <a:ea typeface="ＭＳ Ｐゴシック" charset="0"/>
              <a:cs typeface="ＭＳ Ｐゴシック" charset="0"/>
            </a:endParaRPr>
          </a:p>
        </p:txBody>
      </p:sp>
      <p:graphicFrame>
        <p:nvGraphicFramePr>
          <p:cNvPr id="8" name="Object 2"/>
          <p:cNvGraphicFramePr>
            <a:graphicFrameLocks noChangeAspect="1"/>
          </p:cNvGraphicFramePr>
          <p:nvPr>
            <p:extLst>
              <p:ext uri="{D42A27DB-BD31-4B8C-83A1-F6EECF244321}">
                <p14:modId xmlns:p14="http://schemas.microsoft.com/office/powerpoint/2010/main" val="2101609547"/>
              </p:ext>
            </p:extLst>
          </p:nvPr>
        </p:nvGraphicFramePr>
        <p:xfrm>
          <a:off x="2526669" y="2148383"/>
          <a:ext cx="2438400" cy="1806575"/>
        </p:xfrm>
        <a:graphic>
          <a:graphicData uri="http://schemas.openxmlformats.org/presentationml/2006/ole">
            <mc:AlternateContent xmlns:mc="http://schemas.openxmlformats.org/markup-compatibility/2006">
              <mc:Choice xmlns:v="urn:schemas-microsoft-com:vml" Requires="v">
                <p:oleObj name="Equation" r:id="rId2" imgW="736600" imgH="698500" progId="Equation.3">
                  <p:embed/>
                </p:oleObj>
              </mc:Choice>
              <mc:Fallback>
                <p:oleObj name="Equation" r:id="rId2" imgW="736600" imgH="6985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6669" y="2148383"/>
                        <a:ext cx="2438400" cy="18065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 name="Object 3"/>
          <p:cNvGraphicFramePr>
            <a:graphicFrameLocks noChangeAspect="1"/>
          </p:cNvGraphicFramePr>
          <p:nvPr>
            <p:extLst>
              <p:ext uri="{D42A27DB-BD31-4B8C-83A1-F6EECF244321}">
                <p14:modId xmlns:p14="http://schemas.microsoft.com/office/powerpoint/2010/main" val="1103697948"/>
              </p:ext>
            </p:extLst>
          </p:nvPr>
        </p:nvGraphicFramePr>
        <p:xfrm>
          <a:off x="2743200" y="4708359"/>
          <a:ext cx="2667000" cy="1465263"/>
        </p:xfrm>
        <a:graphic>
          <a:graphicData uri="http://schemas.openxmlformats.org/presentationml/2006/ole">
            <mc:AlternateContent xmlns:mc="http://schemas.openxmlformats.org/markup-compatibility/2006">
              <mc:Choice xmlns:v="urn:schemas-microsoft-com:vml" Requires="v">
                <p:oleObj name="Equation" r:id="rId4" imgW="901309" imgH="495085" progId="Equation.3">
                  <p:embed/>
                </p:oleObj>
              </mc:Choice>
              <mc:Fallback>
                <p:oleObj name="Equation" r:id="rId4" imgW="901309" imgH="495085"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4708359"/>
                        <a:ext cx="2667000" cy="1465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339576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a typeface="ＭＳ Ｐゴシック" charset="0"/>
                <a:cs typeface="ＭＳ Ｐゴシック" charset="0"/>
              </a:rPr>
              <a:t>Thermal Conductivity</a:t>
            </a:r>
            <a:br>
              <a:rPr lang="en-US" dirty="0">
                <a:ea typeface="ＭＳ Ｐゴシック" charset="0"/>
                <a:cs typeface="ＭＳ Ｐゴシック" charset="0"/>
              </a:rPr>
            </a:br>
            <a:r>
              <a:rPr lang="en-US" dirty="0">
                <a:ea typeface="ＭＳ Ｐゴシック" charset="0"/>
                <a:cs typeface="ＭＳ Ｐゴシック" charset="0"/>
              </a:rPr>
              <a:t>Integrals</a:t>
            </a:r>
            <a:endParaRPr lang="en-US" dirty="0"/>
          </a:p>
        </p:txBody>
      </p:sp>
      <p:sp>
        <p:nvSpPr>
          <p:cNvPr id="3" name="Content Placeholder 2"/>
          <p:cNvSpPr>
            <a:spLocks noGrp="1"/>
          </p:cNvSpPr>
          <p:nvPr>
            <p:ph idx="1"/>
          </p:nvPr>
        </p:nvSpPr>
        <p:spPr/>
        <p:txBody>
          <a:bodyPr/>
          <a:lstStyle/>
          <a:p>
            <a:r>
              <a:rPr lang="en-US" dirty="0">
                <a:ea typeface="ＭＳ Ｐゴシック" charset="0"/>
                <a:cs typeface="ＭＳ Ｐゴシック" charset="0"/>
              </a:rPr>
              <a:t>Advantages:</a:t>
            </a:r>
          </a:p>
          <a:p>
            <a:pPr lvl="1"/>
            <a:r>
              <a:rPr lang="en-US" dirty="0">
                <a:ea typeface="ＭＳ Ｐゴシック" charset="0"/>
              </a:rPr>
              <a:t> Simple</a:t>
            </a:r>
          </a:p>
          <a:p>
            <a:pPr lvl="1"/>
            <a:r>
              <a:rPr lang="en-US" dirty="0">
                <a:ea typeface="ＭＳ Ｐゴシック" charset="0"/>
              </a:rPr>
              <a:t> Only end point temperatures are important. (assuming there are no intermediate heat sinks) The actual temperature distribution is not. </a:t>
            </a:r>
          </a:p>
          <a:p>
            <a:pPr lvl="1"/>
            <a:r>
              <a:rPr lang="en-US" dirty="0">
                <a:ea typeface="ＭＳ Ｐゴシック" charset="0"/>
              </a:rPr>
              <a:t>Thermal conductivity integrals have been calculated for many engineering materials</a:t>
            </a:r>
          </a:p>
          <a:p>
            <a:pPr lvl="1"/>
            <a:r>
              <a:rPr lang="en-US" dirty="0">
                <a:ea typeface="ＭＳ Ｐゴシック" charset="0"/>
              </a:rPr>
              <a:t>This is quite useful for heat leak calculations</a:t>
            </a:r>
          </a:p>
          <a:p>
            <a:pPr marL="0" indent="0">
              <a:buNone/>
            </a:pPr>
            <a:endParaRPr lang="en-US" dirty="0"/>
          </a:p>
        </p:txBody>
      </p:sp>
      <p:sp>
        <p:nvSpPr>
          <p:cNvPr id="4" name="Date Placeholder 3"/>
          <p:cNvSpPr>
            <a:spLocks noGrp="1"/>
          </p:cNvSpPr>
          <p:nvPr>
            <p:ph type="dt" sz="half" idx="10"/>
          </p:nvPr>
        </p:nvSpPr>
        <p:spPr/>
        <p:txBody>
          <a:bodyPr/>
          <a:lstStyle/>
          <a:p>
            <a:r>
              <a:rPr lang="sv-SE">
                <a:solidFill>
                  <a:prstClr val="black">
                    <a:tint val="75000"/>
                  </a:prstClr>
                </a:solidFill>
                <a:latin typeface="Calibri"/>
              </a:rPr>
              <a:t>Winter 2025</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24</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2817079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a typeface="ＭＳ Ｐゴシック" charset="0"/>
                <a:cs typeface="ＭＳ Ｐゴシック" charset="0"/>
              </a:rPr>
              <a:t>Thermal Conductivity </a:t>
            </a:r>
            <a:br>
              <a:rPr lang="en-US" dirty="0">
                <a:ea typeface="ＭＳ Ｐゴシック" charset="0"/>
                <a:cs typeface="ＭＳ Ｐゴシック" charset="0"/>
              </a:rPr>
            </a:br>
            <a:r>
              <a:rPr lang="en-US" dirty="0">
                <a:ea typeface="ＭＳ Ｐゴシック" charset="0"/>
                <a:cs typeface="ＭＳ Ｐゴシック" charset="0"/>
              </a:rPr>
              <a:t>Integrals of Metals</a:t>
            </a:r>
            <a:endParaRPr lang="en-US" dirty="0"/>
          </a:p>
        </p:txBody>
      </p:sp>
      <p:sp>
        <p:nvSpPr>
          <p:cNvPr id="4" name="Date Placeholder 3"/>
          <p:cNvSpPr>
            <a:spLocks noGrp="1"/>
          </p:cNvSpPr>
          <p:nvPr>
            <p:ph type="dt" sz="half" idx="10"/>
          </p:nvPr>
        </p:nvSpPr>
        <p:spPr/>
        <p:txBody>
          <a:bodyPr/>
          <a:lstStyle/>
          <a:p>
            <a:r>
              <a:rPr lang="sv-SE">
                <a:solidFill>
                  <a:prstClr val="black">
                    <a:tint val="75000"/>
                  </a:prstClr>
                </a:solidFill>
                <a:latin typeface="Calibri"/>
              </a:rPr>
              <a:t>Winter 2025</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25</a:t>
            </a:fld>
            <a:endParaRPr lang="sv-SE" dirty="0">
              <a:solidFill>
                <a:prstClr val="black">
                  <a:tint val="75000"/>
                </a:prstClr>
              </a:solidFill>
              <a:latin typeface="Calibri"/>
            </a:endParaRPr>
          </a:p>
        </p:txBody>
      </p:sp>
      <p:pic>
        <p:nvPicPr>
          <p:cNvPr id="7" name="Picture 6"/>
          <p:cNvPicPr>
            <a:picLocks noChangeAspect="1"/>
          </p:cNvPicPr>
          <p:nvPr/>
        </p:nvPicPr>
        <p:blipFill>
          <a:blip r:embed="rId2"/>
          <a:stretch>
            <a:fillRect/>
          </a:stretch>
        </p:blipFill>
        <p:spPr>
          <a:xfrm>
            <a:off x="2015331" y="1517401"/>
            <a:ext cx="3279688" cy="4722751"/>
          </a:xfrm>
          <a:prstGeom prst="rect">
            <a:avLst/>
          </a:prstGeom>
        </p:spPr>
      </p:pic>
      <p:sp>
        <p:nvSpPr>
          <p:cNvPr id="8" name="Rectangle 2"/>
          <p:cNvSpPr txBox="1">
            <a:spLocks noChangeArrowheads="1"/>
          </p:cNvSpPr>
          <p:nvPr/>
        </p:nvSpPr>
        <p:spPr>
          <a:xfrm>
            <a:off x="6099445" y="5029200"/>
            <a:ext cx="2717901"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Font typeface="Wingdings" charset="0"/>
              <a:buNone/>
            </a:pPr>
            <a:r>
              <a:rPr lang="en-US" sz="1400">
                <a:ea typeface="ＭＳ Ｐゴシック" charset="0"/>
                <a:cs typeface="ＭＳ Ｐゴシック" charset="0"/>
              </a:rPr>
              <a:t>From </a:t>
            </a:r>
            <a:r>
              <a:rPr lang="en-US" sz="1400" u="sng">
                <a:ea typeface="ＭＳ Ｐゴシック" charset="0"/>
                <a:cs typeface="ＭＳ Ｐゴシック" charset="0"/>
              </a:rPr>
              <a:t>Handbook of Cryogenic Engineering</a:t>
            </a:r>
            <a:r>
              <a:rPr lang="en-US" sz="1400">
                <a:ea typeface="ＭＳ Ｐゴシック" charset="0"/>
                <a:cs typeface="ＭＳ Ｐゴシック" charset="0"/>
              </a:rPr>
              <a:t>, J. Weisend  II (Ed)</a:t>
            </a:r>
            <a:endParaRPr lang="en-US" sz="1400" dirty="0">
              <a:ea typeface="ＭＳ Ｐゴシック" charset="0"/>
              <a:cs typeface="ＭＳ Ｐゴシック" charset="0"/>
            </a:endParaRPr>
          </a:p>
        </p:txBody>
      </p:sp>
    </p:spTree>
    <p:extLst>
      <p:ext uri="{BB962C8B-B14F-4D97-AF65-F5344CB8AC3E}">
        <p14:creationId xmlns:p14="http://schemas.microsoft.com/office/powerpoint/2010/main" val="188812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a typeface="ＭＳ Ｐゴシック" charset="0"/>
                <a:cs typeface="ＭＳ Ｐゴシック" charset="0"/>
              </a:rPr>
              <a:t>Thermal Conductivity Integrals of </a:t>
            </a:r>
            <a:br>
              <a:rPr lang="en-US" dirty="0">
                <a:ea typeface="ＭＳ Ｐゴシック" charset="0"/>
                <a:cs typeface="ＭＳ Ｐゴシック" charset="0"/>
              </a:rPr>
            </a:br>
            <a:r>
              <a:rPr lang="en-US" dirty="0">
                <a:ea typeface="ＭＳ Ｐゴシック" charset="0"/>
                <a:cs typeface="ＭＳ Ｐゴシック" charset="0"/>
              </a:rPr>
              <a:t>Metals &amp; Nonmetals</a:t>
            </a:r>
            <a:endParaRPr lang="en-US" dirty="0"/>
          </a:p>
        </p:txBody>
      </p:sp>
      <p:sp>
        <p:nvSpPr>
          <p:cNvPr id="4" name="Date Placeholder 3"/>
          <p:cNvSpPr>
            <a:spLocks noGrp="1"/>
          </p:cNvSpPr>
          <p:nvPr>
            <p:ph type="dt" sz="half" idx="10"/>
          </p:nvPr>
        </p:nvSpPr>
        <p:spPr/>
        <p:txBody>
          <a:bodyPr/>
          <a:lstStyle/>
          <a:p>
            <a:r>
              <a:rPr lang="sv-SE">
                <a:solidFill>
                  <a:prstClr val="black">
                    <a:tint val="75000"/>
                  </a:prstClr>
                </a:solidFill>
                <a:latin typeface="Calibri"/>
              </a:rPr>
              <a:t>Winter 2025</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26</a:t>
            </a:fld>
            <a:endParaRPr lang="sv-SE" dirty="0">
              <a:solidFill>
                <a:prstClr val="black">
                  <a:tint val="75000"/>
                </a:prstClr>
              </a:solidFill>
              <a:latin typeface="Calibri"/>
            </a:endParaRPr>
          </a:p>
        </p:txBody>
      </p:sp>
      <p:graphicFrame>
        <p:nvGraphicFramePr>
          <p:cNvPr id="9" name="Object 2"/>
          <p:cNvGraphicFramePr>
            <a:graphicFrameLocks noChangeAspect="1"/>
          </p:cNvGraphicFramePr>
          <p:nvPr>
            <p:extLst>
              <p:ext uri="{D42A27DB-BD31-4B8C-83A1-F6EECF244321}">
                <p14:modId xmlns:p14="http://schemas.microsoft.com/office/powerpoint/2010/main" val="2648755015"/>
              </p:ext>
            </p:extLst>
          </p:nvPr>
        </p:nvGraphicFramePr>
        <p:xfrm>
          <a:off x="2279900" y="1429681"/>
          <a:ext cx="4273300" cy="4926669"/>
        </p:xfrm>
        <a:graphic>
          <a:graphicData uri="http://schemas.openxmlformats.org/presentationml/2006/ole">
            <mc:AlternateContent xmlns:mc="http://schemas.openxmlformats.org/markup-compatibility/2006">
              <mc:Choice xmlns:v="urn:schemas-microsoft-com:vml" Requires="v">
                <p:oleObj name="Photo Editor Photo" r:id="rId2" imgW="14552381" imgH="16785393" progId="MSPhotoEd.3">
                  <p:embed/>
                </p:oleObj>
              </mc:Choice>
              <mc:Fallback>
                <p:oleObj name="Photo Editor Photo" r:id="rId2" imgW="14552381" imgH="16785393" progId="MSPhotoEd.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900" y="1429681"/>
                        <a:ext cx="4273300" cy="492666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753422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092200" y="157407"/>
            <a:ext cx="7139136" cy="1143000"/>
          </a:xfrm>
        </p:spPr>
        <p:txBody>
          <a:bodyPr/>
          <a:lstStyle/>
          <a:p>
            <a:pPr eaLnBrk="1" hangingPunct="1"/>
            <a:r>
              <a:rPr lang="en-US" dirty="0">
                <a:ea typeface="ＭＳ Ｐゴシック" charset="0"/>
                <a:cs typeface="ＭＳ Ｐゴシック" charset="0"/>
              </a:rPr>
              <a:t>Electrical Resistivity</a:t>
            </a:r>
          </a:p>
        </p:txBody>
      </p:sp>
      <p:sp>
        <p:nvSpPr>
          <p:cNvPr id="36865" name="Rectangle 3"/>
          <p:cNvSpPr>
            <a:spLocks noGrp="1" noChangeArrowheads="1"/>
          </p:cNvSpPr>
          <p:nvPr>
            <p:ph idx="1"/>
          </p:nvPr>
        </p:nvSpPr>
        <p:spPr/>
        <p:txBody>
          <a:bodyPr/>
          <a:lstStyle/>
          <a:p>
            <a:pPr eaLnBrk="1" hangingPunct="1"/>
            <a:r>
              <a:rPr lang="en-US">
                <a:ea typeface="ＭＳ Ｐゴシック" charset="0"/>
                <a:cs typeface="ＭＳ Ｐゴシック" charset="0"/>
              </a:rPr>
              <a:t>Ohm</a:t>
            </a:r>
            <a:r>
              <a:rPr lang="ja-JP" altLang="en-US">
                <a:ea typeface="ＭＳ Ｐゴシック" charset="0"/>
                <a:cs typeface="ＭＳ Ｐゴシック" charset="0"/>
              </a:rPr>
              <a:t>’</a:t>
            </a:r>
            <a:r>
              <a:rPr lang="en-US" altLang="ja-JP">
                <a:ea typeface="ＭＳ Ｐゴシック" charset="0"/>
                <a:cs typeface="ＭＳ Ｐゴシック" charset="0"/>
              </a:rPr>
              <a:t>s Law V=IR</a:t>
            </a:r>
          </a:p>
          <a:p>
            <a:pPr lvl="1" eaLnBrk="1" hangingPunct="1"/>
            <a:r>
              <a:rPr lang="en-US">
                <a:ea typeface="ＭＳ Ｐゴシック" charset="0"/>
              </a:rPr>
              <a:t>R=</a:t>
            </a:r>
            <a:r>
              <a:rPr lang="en-US">
                <a:latin typeface="Symbol" charset="0"/>
                <a:ea typeface="ＭＳ Ｐゴシック" charset="0"/>
              </a:rPr>
              <a:t>r</a:t>
            </a:r>
            <a:r>
              <a:rPr lang="en-US">
                <a:ea typeface="ＭＳ Ｐゴシック" charset="0"/>
              </a:rPr>
              <a:t>L/A where </a:t>
            </a:r>
            <a:r>
              <a:rPr lang="en-US">
                <a:latin typeface="Symbol" charset="0"/>
                <a:ea typeface="ＭＳ Ｐゴシック" charset="0"/>
              </a:rPr>
              <a:t>r</a:t>
            </a:r>
            <a:r>
              <a:rPr lang="en-US">
                <a:ea typeface="ＭＳ Ｐゴシック" charset="0"/>
              </a:rPr>
              <a:t> is the electrical resistivity</a:t>
            </a:r>
          </a:p>
          <a:p>
            <a:pPr eaLnBrk="1" hangingPunct="1"/>
            <a:r>
              <a:rPr lang="en-US">
                <a:ea typeface="ＭＳ Ｐゴシック" charset="0"/>
                <a:cs typeface="ＭＳ Ｐゴシック" charset="0"/>
              </a:rPr>
              <a:t>Conduction electrons carry the current &amp; there are 2 scattering mechanisms</a:t>
            </a:r>
          </a:p>
          <a:p>
            <a:pPr lvl="1" eaLnBrk="1" hangingPunct="1"/>
            <a:r>
              <a:rPr lang="en-US">
                <a:ea typeface="ＭＳ Ｐゴシック" charset="0"/>
              </a:rPr>
              <a:t>Scattering of electrons off phonons</a:t>
            </a:r>
          </a:p>
          <a:p>
            <a:pPr lvl="1" eaLnBrk="1" hangingPunct="1"/>
            <a:r>
              <a:rPr lang="en-US">
                <a:ea typeface="ＭＳ Ｐゴシック" charset="0"/>
              </a:rPr>
              <a:t>Scattering of electrons off impurities or defects (e.g. dislocations)</a:t>
            </a:r>
          </a:p>
        </p:txBody>
      </p:sp>
      <p:sp>
        <p:nvSpPr>
          <p:cNvPr id="36869" name="Date Placeholder 5"/>
          <p:cNvSpPr>
            <a:spLocks noGrp="1"/>
          </p:cNvSpPr>
          <p:nvPr>
            <p:ph type="dt" sz="half"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sv-SE" sz="1000">
                <a:solidFill>
                  <a:srgbClr val="064308"/>
                </a:solidFill>
              </a:rPr>
              <a:t>Winter 2025</a:t>
            </a:r>
            <a:endParaRPr sz="1000">
              <a:solidFill>
                <a:srgbClr val="064308"/>
              </a:solidFill>
            </a:endParaRPr>
          </a:p>
        </p:txBody>
      </p:sp>
      <p:sp>
        <p:nvSpPr>
          <p:cNvPr id="36867" name="Footer Placeholder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a:solidFill>
                  <a:srgbClr val="064308"/>
                </a:solidFill>
              </a:rPr>
              <a:t>J. G. Weisend II </a:t>
            </a:r>
          </a:p>
        </p:txBody>
      </p:sp>
      <p:sp>
        <p:nvSpPr>
          <p:cNvPr id="36868"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6FCBFC5-F5B4-8748-9BA6-6C2F6F0F0981}" type="slidenum">
              <a:rPr lang="en-US" sz="1000">
                <a:solidFill>
                  <a:srgbClr val="064308"/>
                </a:solidFill>
              </a:rPr>
              <a:pPr/>
              <a:t>27</a:t>
            </a:fld>
            <a:endParaRPr lang="en-US" sz="1000">
              <a:solidFill>
                <a:srgbClr val="064308"/>
              </a:solidFill>
            </a:endParaRPr>
          </a:p>
        </p:txBody>
      </p:sp>
    </p:spTree>
    <p:extLst>
      <p:ext uri="{BB962C8B-B14F-4D97-AF65-F5344CB8AC3E}">
        <p14:creationId xmlns:p14="http://schemas.microsoft.com/office/powerpoint/2010/main" val="276010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209431" y="118331"/>
            <a:ext cx="7139136" cy="1143000"/>
          </a:xfrm>
        </p:spPr>
        <p:txBody>
          <a:bodyPr rtlCol="0">
            <a:normAutofit fontScale="90000"/>
          </a:bodyPr>
          <a:lstStyle/>
          <a:p>
            <a:pPr eaLnBrk="1" fontAlgn="auto" hangingPunct="1">
              <a:spcAft>
                <a:spcPts val="0"/>
              </a:spcAft>
              <a:defRPr/>
            </a:pPr>
            <a:r>
              <a:rPr lang="en-US" sz="4000" dirty="0"/>
              <a:t>Electrical Resistivity </a:t>
            </a:r>
            <a:br>
              <a:rPr lang="en-US" sz="4000" dirty="0"/>
            </a:br>
            <a:r>
              <a:rPr lang="en-US" sz="4000" dirty="0"/>
              <a:t>of Metals</a:t>
            </a:r>
          </a:p>
        </p:txBody>
      </p:sp>
      <p:sp>
        <p:nvSpPr>
          <p:cNvPr id="88067" name="Rectangle 3"/>
          <p:cNvSpPr>
            <a:spLocks noGrp="1" noChangeArrowheads="1"/>
          </p:cNvSpPr>
          <p:nvPr>
            <p:ph idx="1"/>
          </p:nvPr>
        </p:nvSpPr>
        <p:spPr/>
        <p:txBody>
          <a:bodyPr/>
          <a:lstStyle/>
          <a:p>
            <a:pPr eaLnBrk="1" hangingPunct="1"/>
            <a:r>
              <a:rPr lang="en-US">
                <a:ea typeface="ＭＳ Ｐゴシック" charset="0"/>
                <a:cs typeface="ＭＳ Ｐゴシック" charset="0"/>
              </a:rPr>
              <a:t>For T ~ </a:t>
            </a:r>
            <a:r>
              <a:rPr lang="en-US">
                <a:latin typeface="Symbol" charset="0"/>
                <a:ea typeface="ＭＳ Ｐゴシック" charset="0"/>
                <a:cs typeface="ＭＳ Ｐゴシック" charset="0"/>
              </a:rPr>
              <a:t>q </a:t>
            </a:r>
            <a:r>
              <a:rPr lang="en-US">
                <a:ea typeface="ＭＳ Ｐゴシック" charset="0"/>
                <a:cs typeface="ＭＳ Ｐゴシック" charset="0"/>
              </a:rPr>
              <a:t>phonon scattering dominates</a:t>
            </a:r>
            <a:r>
              <a:rPr lang="en-US">
                <a:latin typeface="Symbol" charset="0"/>
                <a:ea typeface="ＭＳ Ｐゴシック" charset="0"/>
                <a:cs typeface="ＭＳ Ｐゴシック" charset="0"/>
              </a:rPr>
              <a:t> </a:t>
            </a:r>
          </a:p>
          <a:p>
            <a:pPr lvl="1" eaLnBrk="1" hangingPunct="1"/>
            <a:r>
              <a:rPr lang="en-US">
                <a:latin typeface="Symbol" charset="0"/>
                <a:ea typeface="ＭＳ Ｐゴシック" charset="0"/>
              </a:rPr>
              <a:t>r</a:t>
            </a:r>
            <a:r>
              <a:rPr lang="en-US">
                <a:ea typeface="ＭＳ Ｐゴシック" charset="0"/>
              </a:rPr>
              <a:t> is proportional to T</a:t>
            </a:r>
          </a:p>
          <a:p>
            <a:pPr eaLnBrk="1" hangingPunct="1"/>
            <a:r>
              <a:rPr lang="en-US">
                <a:ea typeface="ＭＳ Ｐゴシック" charset="0"/>
                <a:cs typeface="ＭＳ Ｐゴシック" charset="0"/>
              </a:rPr>
              <a:t>For T&lt;&lt; </a:t>
            </a:r>
            <a:r>
              <a:rPr lang="en-US">
                <a:latin typeface="Symbol" charset="0"/>
                <a:ea typeface="ＭＳ Ｐゴシック" charset="0"/>
                <a:cs typeface="ＭＳ Ｐゴシック" charset="0"/>
              </a:rPr>
              <a:t>q</a:t>
            </a:r>
            <a:r>
              <a:rPr lang="en-US">
                <a:ea typeface="ＭＳ Ｐゴシック" charset="0"/>
                <a:cs typeface="ＭＳ Ｐゴシック" charset="0"/>
              </a:rPr>
              <a:t> impurity scattering dominates</a:t>
            </a:r>
          </a:p>
          <a:p>
            <a:pPr lvl="1" eaLnBrk="1" hangingPunct="1"/>
            <a:r>
              <a:rPr lang="en-US">
                <a:latin typeface="Symbol" charset="0"/>
                <a:ea typeface="ＭＳ Ｐゴシック" charset="0"/>
              </a:rPr>
              <a:t>r</a:t>
            </a:r>
            <a:r>
              <a:rPr lang="en-US">
                <a:ea typeface="ＭＳ Ｐゴシック" charset="0"/>
              </a:rPr>
              <a:t> is constant</a:t>
            </a:r>
          </a:p>
          <a:p>
            <a:pPr eaLnBrk="1" hangingPunct="1"/>
            <a:r>
              <a:rPr lang="en-US">
                <a:ea typeface="ＭＳ Ｐゴシック" charset="0"/>
                <a:cs typeface="ＭＳ Ｐゴシック" charset="0"/>
              </a:rPr>
              <a:t>Between these two regions (T~ </a:t>
            </a:r>
            <a:r>
              <a:rPr lang="en-US">
                <a:latin typeface="Symbol" charset="0"/>
                <a:ea typeface="ＭＳ Ｐゴシック" charset="0"/>
                <a:cs typeface="ＭＳ Ｐゴシック" charset="0"/>
              </a:rPr>
              <a:t>q</a:t>
            </a:r>
            <a:r>
              <a:rPr lang="en-US">
                <a:ea typeface="ＭＳ Ｐゴシック" charset="0"/>
                <a:cs typeface="ＭＳ Ｐゴシック" charset="0"/>
              </a:rPr>
              <a:t>/3)</a:t>
            </a:r>
          </a:p>
          <a:p>
            <a:pPr lvl="1" eaLnBrk="1" hangingPunct="1"/>
            <a:r>
              <a:rPr lang="en-US">
                <a:latin typeface="Symbol" charset="0"/>
                <a:ea typeface="ＭＳ Ｐゴシック" charset="0"/>
              </a:rPr>
              <a:t>r</a:t>
            </a:r>
            <a:r>
              <a:rPr lang="en-US">
                <a:ea typeface="ＭＳ Ｐゴシック" charset="0"/>
              </a:rPr>
              <a:t> is proportional to T</a:t>
            </a:r>
            <a:r>
              <a:rPr lang="en-US" baseline="30000">
                <a:ea typeface="ＭＳ Ｐゴシック" charset="0"/>
              </a:rPr>
              <a:t>5</a:t>
            </a:r>
            <a:r>
              <a:rPr lang="en-US">
                <a:ea typeface="ＭＳ Ｐゴシック" charset="0"/>
              </a:rPr>
              <a:t> for metals</a:t>
            </a:r>
          </a:p>
          <a:p>
            <a:pPr eaLnBrk="1" hangingPunct="1"/>
            <a:r>
              <a:rPr lang="en-US">
                <a:ea typeface="ＭＳ Ｐゴシック" charset="0"/>
                <a:cs typeface="ＭＳ Ｐゴシック" charset="0"/>
              </a:rPr>
              <a:t>RRR = </a:t>
            </a:r>
            <a:r>
              <a:rPr lang="en-US">
                <a:latin typeface="Symbol" charset="0"/>
                <a:ea typeface="ＭＳ Ｐゴシック" charset="0"/>
                <a:cs typeface="ＭＳ Ｐゴシック" charset="0"/>
              </a:rPr>
              <a:t>r</a:t>
            </a:r>
            <a:r>
              <a:rPr lang="en-US">
                <a:ea typeface="ＭＳ Ｐゴシック" charset="0"/>
                <a:cs typeface="ＭＳ Ｐゴシック" charset="0"/>
              </a:rPr>
              <a:t> (300 K)/</a:t>
            </a:r>
            <a:r>
              <a:rPr lang="en-US">
                <a:latin typeface="Symbol" charset="0"/>
                <a:ea typeface="ＭＳ Ｐゴシック" charset="0"/>
                <a:cs typeface="ＭＳ Ｐゴシック" charset="0"/>
              </a:rPr>
              <a:t>r</a:t>
            </a:r>
            <a:r>
              <a:rPr lang="en-US">
                <a:ea typeface="ＭＳ Ｐゴシック" charset="0"/>
                <a:cs typeface="ＭＳ Ｐゴシック" charset="0"/>
              </a:rPr>
              <a:t> (4.2K) an indication of metal purity</a:t>
            </a:r>
          </a:p>
        </p:txBody>
      </p:sp>
      <p:sp>
        <p:nvSpPr>
          <p:cNvPr id="38917" name="Date Placeholder 5"/>
          <p:cNvSpPr>
            <a:spLocks noGrp="1"/>
          </p:cNvSpPr>
          <p:nvPr>
            <p:ph type="dt" sz="half"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sv-SE" sz="1000">
                <a:solidFill>
                  <a:srgbClr val="064308"/>
                </a:solidFill>
              </a:rPr>
              <a:t>Winter 2025</a:t>
            </a:r>
            <a:endParaRPr sz="1000">
              <a:solidFill>
                <a:srgbClr val="064308"/>
              </a:solidFill>
            </a:endParaRPr>
          </a:p>
        </p:txBody>
      </p:sp>
      <p:sp>
        <p:nvSpPr>
          <p:cNvPr id="38915" name="Footer Placeholder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a:solidFill>
                  <a:srgbClr val="064308"/>
                </a:solidFill>
              </a:rPr>
              <a:t>J. G. Weisend II </a:t>
            </a:r>
          </a:p>
        </p:txBody>
      </p:sp>
      <p:sp>
        <p:nvSpPr>
          <p:cNvPr id="38916"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5FAE194-85BE-8747-A07F-BBB39315B907}" type="slidenum">
              <a:rPr lang="en-US" sz="1000">
                <a:solidFill>
                  <a:srgbClr val="064308"/>
                </a:solidFill>
              </a:rPr>
              <a:pPr/>
              <a:t>28</a:t>
            </a:fld>
            <a:endParaRPr lang="en-US" sz="1000">
              <a:solidFill>
                <a:srgbClr val="064308"/>
              </a:solidFill>
            </a:endParaRPr>
          </a:p>
        </p:txBody>
      </p:sp>
    </p:spTree>
    <p:extLst>
      <p:ext uri="{BB962C8B-B14F-4D97-AF65-F5344CB8AC3E}">
        <p14:creationId xmlns:p14="http://schemas.microsoft.com/office/powerpoint/2010/main" val="4093583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 calcmode="lin" valueType="num">
                                      <p:cBhvr additive="base">
                                        <p:cTn id="7" dur="500" fill="hold"/>
                                        <p:tgtEl>
                                          <p:spTgt spid="880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80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88067">
                                            <p:txEl>
                                              <p:pRg st="1" end="1"/>
                                            </p:txEl>
                                          </p:spTgt>
                                        </p:tgtEl>
                                        <p:attrNameLst>
                                          <p:attrName>style.visibility</p:attrName>
                                        </p:attrNameLst>
                                      </p:cBhvr>
                                      <p:to>
                                        <p:strVal val="visible"/>
                                      </p:to>
                                    </p:set>
                                    <p:animEffect transition="in" filter="blinds(horizontal)">
                                      <p:cBhvr>
                                        <p:cTn id="13" dur="500"/>
                                        <p:tgtEl>
                                          <p:spTgt spid="88067">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88067">
                                            <p:txEl>
                                              <p:pRg st="2" end="2"/>
                                            </p:txEl>
                                          </p:spTgt>
                                        </p:tgtEl>
                                        <p:attrNameLst>
                                          <p:attrName>style.visibility</p:attrName>
                                        </p:attrNameLst>
                                      </p:cBhvr>
                                      <p:to>
                                        <p:strVal val="visible"/>
                                      </p:to>
                                    </p:set>
                                    <p:anim calcmode="lin" valueType="num">
                                      <p:cBhvr additive="base">
                                        <p:cTn id="18" dur="500" fill="hold"/>
                                        <p:tgtEl>
                                          <p:spTgt spid="88067">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880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88067">
                                            <p:txEl>
                                              <p:pRg st="3" end="3"/>
                                            </p:txEl>
                                          </p:spTgt>
                                        </p:tgtEl>
                                        <p:attrNameLst>
                                          <p:attrName>style.visibility</p:attrName>
                                        </p:attrNameLst>
                                      </p:cBhvr>
                                      <p:to>
                                        <p:strVal val="visible"/>
                                      </p:to>
                                    </p:set>
                                    <p:animEffect transition="in" filter="blinds(horizontal)">
                                      <p:cBhvr>
                                        <p:cTn id="24" dur="500"/>
                                        <p:tgtEl>
                                          <p:spTgt spid="88067">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88067">
                                            <p:txEl>
                                              <p:pRg st="4" end="4"/>
                                            </p:txEl>
                                          </p:spTgt>
                                        </p:tgtEl>
                                        <p:attrNameLst>
                                          <p:attrName>style.visibility</p:attrName>
                                        </p:attrNameLst>
                                      </p:cBhvr>
                                      <p:to>
                                        <p:strVal val="visible"/>
                                      </p:to>
                                    </p:set>
                                    <p:anim calcmode="lin" valueType="num">
                                      <p:cBhvr additive="base">
                                        <p:cTn id="29" dur="500" fill="hold"/>
                                        <p:tgtEl>
                                          <p:spTgt spid="88067">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880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88067">
                                            <p:txEl>
                                              <p:pRg st="5" end="5"/>
                                            </p:txEl>
                                          </p:spTgt>
                                        </p:tgtEl>
                                        <p:attrNameLst>
                                          <p:attrName>style.visibility</p:attrName>
                                        </p:attrNameLst>
                                      </p:cBhvr>
                                      <p:to>
                                        <p:strVal val="visible"/>
                                      </p:to>
                                    </p:set>
                                    <p:animEffect transition="in" filter="blinds(horizontal)">
                                      <p:cBhvr>
                                        <p:cTn id="35" dur="500"/>
                                        <p:tgtEl>
                                          <p:spTgt spid="88067">
                                            <p:txEl>
                                              <p:pRg st="5" end="5"/>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88067">
                                            <p:txEl>
                                              <p:pRg st="6" end="6"/>
                                            </p:txEl>
                                          </p:spTgt>
                                        </p:tgtEl>
                                        <p:attrNameLst>
                                          <p:attrName>style.visibility</p:attrName>
                                        </p:attrNameLst>
                                      </p:cBhvr>
                                      <p:to>
                                        <p:strVal val="visible"/>
                                      </p:to>
                                    </p:set>
                                    <p:anim calcmode="lin" valueType="num">
                                      <p:cBhvr additive="base">
                                        <p:cTn id="40" dur="1000" fill="hold"/>
                                        <p:tgtEl>
                                          <p:spTgt spid="88067">
                                            <p:txEl>
                                              <p:pRg st="6" end="6"/>
                                            </p:txEl>
                                          </p:spTgt>
                                        </p:tgtEl>
                                        <p:attrNameLst>
                                          <p:attrName>ppt_x</p:attrName>
                                        </p:attrNameLst>
                                      </p:cBhvr>
                                      <p:tavLst>
                                        <p:tav tm="0">
                                          <p:val>
                                            <p:strVal val="#ppt_x"/>
                                          </p:val>
                                        </p:tav>
                                        <p:tav tm="100000">
                                          <p:val>
                                            <p:strVal val="#ppt_x"/>
                                          </p:val>
                                        </p:tav>
                                      </p:tavLst>
                                    </p:anim>
                                    <p:anim calcmode="lin" valueType="num">
                                      <p:cBhvr additive="base">
                                        <p:cTn id="41" dur="1000" fill="hold"/>
                                        <p:tgtEl>
                                          <p:spTgt spid="8806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6"/>
          <p:cNvSpPr>
            <a:spLocks noGrp="1"/>
          </p:cNvSpPr>
          <p:nvPr>
            <p:ph type="title"/>
          </p:nvPr>
        </p:nvSpPr>
        <p:spPr>
          <a:xfrm>
            <a:off x="1385277" y="176945"/>
            <a:ext cx="7139136" cy="1143000"/>
          </a:xfrm>
        </p:spPr>
        <p:txBody>
          <a:bodyPr>
            <a:normAutofit/>
          </a:bodyPr>
          <a:lstStyle/>
          <a:p>
            <a:pPr eaLnBrk="1" hangingPunct="1"/>
            <a:r>
              <a:rPr lang="en-US" sz="2400" dirty="0">
                <a:ea typeface="ＭＳ Ｐゴシック" charset="0"/>
                <a:cs typeface="ＭＳ Ｐゴシック" charset="0"/>
              </a:rPr>
              <a:t>Electrical Resistivity of Copper</a:t>
            </a:r>
          </a:p>
        </p:txBody>
      </p:sp>
      <p:sp>
        <p:nvSpPr>
          <p:cNvPr id="40961" name="Rectangle 2"/>
          <p:cNvSpPr>
            <a:spLocks noGrp="1" noChangeArrowheads="1"/>
          </p:cNvSpPr>
          <p:nvPr>
            <p:ph idx="1"/>
          </p:nvPr>
        </p:nvSpPr>
        <p:spPr/>
        <p:txBody>
          <a:bodyPr/>
          <a:lstStyle/>
          <a:p>
            <a:pPr algn="ctr" eaLnBrk="1" hangingPunct="1">
              <a:buFont typeface="Wingdings" charset="0"/>
              <a:buNone/>
            </a:pPr>
            <a:r>
              <a:rPr lang="en-US" sz="1600" b="1">
                <a:ea typeface="ＭＳ Ｐゴシック" charset="0"/>
                <a:cs typeface="ＭＳ Ｐゴシック" charset="0"/>
              </a:rPr>
              <a:t>Electrical Resistivity of Copper</a:t>
            </a:r>
          </a:p>
          <a:p>
            <a:pPr algn="ctr" eaLnBrk="1" hangingPunct="1">
              <a:buFont typeface="Wingdings" charset="0"/>
              <a:buNone/>
            </a:pPr>
            <a:r>
              <a:rPr lang="en-US" sz="1600" b="1">
                <a:ea typeface="ＭＳ Ｐゴシック" charset="0"/>
                <a:cs typeface="ＭＳ Ｐゴシック" charset="0"/>
              </a:rPr>
              <a:t>From </a:t>
            </a:r>
            <a:r>
              <a:rPr lang="en-US" sz="1600" b="1" u="sng">
                <a:ea typeface="ＭＳ Ｐゴシック" charset="0"/>
                <a:cs typeface="ＭＳ Ｐゴシック" charset="0"/>
              </a:rPr>
              <a:t>Handbook of Materials for Superconducting Machinery</a:t>
            </a:r>
            <a:r>
              <a:rPr lang="en-US" sz="1600" b="1">
                <a:ea typeface="ＭＳ Ｐゴシック" charset="0"/>
                <a:cs typeface="ＭＳ Ｐゴシック" charset="0"/>
              </a:rPr>
              <a:t> (1974)</a:t>
            </a:r>
            <a:endParaRPr lang="en-US" sz="1600" b="1" u="sng">
              <a:ea typeface="ＭＳ Ｐゴシック" charset="0"/>
              <a:cs typeface="ＭＳ Ｐゴシック" charset="0"/>
            </a:endParaRPr>
          </a:p>
        </p:txBody>
      </p:sp>
      <p:sp>
        <p:nvSpPr>
          <p:cNvPr id="40966" name="Date Placeholder 6"/>
          <p:cNvSpPr>
            <a:spLocks noGrp="1"/>
          </p:cNvSpPr>
          <p:nvPr>
            <p:ph type="dt" sz="half"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sv-SE" sz="1000">
                <a:solidFill>
                  <a:srgbClr val="064308"/>
                </a:solidFill>
              </a:rPr>
              <a:t>Winter 2025</a:t>
            </a:r>
            <a:endParaRPr sz="1000">
              <a:solidFill>
                <a:srgbClr val="064308"/>
              </a:solidFill>
            </a:endParaRPr>
          </a:p>
        </p:txBody>
      </p:sp>
      <p:sp>
        <p:nvSpPr>
          <p:cNvPr id="40963" name="Footer Placeholder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a:solidFill>
                  <a:srgbClr val="064308"/>
                </a:solidFill>
              </a:rPr>
              <a:t>J. G. Weisend II </a:t>
            </a:r>
          </a:p>
        </p:txBody>
      </p:sp>
      <p:sp>
        <p:nvSpPr>
          <p:cNvPr id="40964"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FE66C0B-13AD-0A4A-88C9-13A0CEE43B65}" type="slidenum">
              <a:rPr lang="en-US" sz="1000">
                <a:solidFill>
                  <a:srgbClr val="064308"/>
                </a:solidFill>
              </a:rPr>
              <a:pPr/>
              <a:t>29</a:t>
            </a:fld>
            <a:endParaRPr lang="en-US" sz="1000">
              <a:solidFill>
                <a:srgbClr val="064308"/>
              </a:solidFill>
            </a:endParaRPr>
          </a:p>
        </p:txBody>
      </p:sp>
      <p:graphicFrame>
        <p:nvGraphicFramePr>
          <p:cNvPr id="40965" name="Object 2"/>
          <p:cNvGraphicFramePr>
            <a:graphicFrameLocks noChangeAspect="1"/>
          </p:cNvGraphicFramePr>
          <p:nvPr>
            <p:extLst>
              <p:ext uri="{D42A27DB-BD31-4B8C-83A1-F6EECF244321}">
                <p14:modId xmlns:p14="http://schemas.microsoft.com/office/powerpoint/2010/main" val="2967456182"/>
              </p:ext>
            </p:extLst>
          </p:nvPr>
        </p:nvGraphicFramePr>
        <p:xfrm>
          <a:off x="564661" y="1737458"/>
          <a:ext cx="7229570" cy="4618892"/>
        </p:xfrm>
        <a:graphic>
          <a:graphicData uri="http://schemas.openxmlformats.org/presentationml/2006/ole">
            <mc:AlternateContent xmlns:mc="http://schemas.openxmlformats.org/markup-compatibility/2006">
              <mc:Choice xmlns:v="urn:schemas-microsoft-com:vml" Requires="v">
                <p:oleObj name="Photo Editor Photo" r:id="rId3" imgW="8238095" imgH="16238095" progId="MSPhotoEd.3">
                  <p:embed/>
                </p:oleObj>
              </mc:Choice>
              <mc:Fallback>
                <p:oleObj name="Photo Editor Photo" r:id="rId3" imgW="8238095" imgH="16238095"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661" y="1737458"/>
                        <a:ext cx="7229570" cy="461889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605784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6715"/>
            <a:ext cx="7139136" cy="1143000"/>
          </a:xfrm>
        </p:spPr>
        <p:txBody>
          <a:bodyPr>
            <a:normAutofit fontScale="90000"/>
          </a:bodyPr>
          <a:lstStyle/>
          <a:p>
            <a:pPr algn="ctr"/>
            <a:r>
              <a:rPr lang="en-US" sz="4000" dirty="0">
                <a:ea typeface="ＭＳ Ｐゴシック" charset="0"/>
                <a:cs typeface="ＭＳ Ｐゴシック" charset="0"/>
              </a:rPr>
              <a:t>Issues with Materials at </a:t>
            </a:r>
            <a:br>
              <a:rPr lang="en-US" sz="4000" dirty="0">
                <a:ea typeface="ＭＳ Ｐゴシック" charset="0"/>
                <a:cs typeface="ＭＳ Ｐゴシック" charset="0"/>
              </a:rPr>
            </a:br>
            <a:r>
              <a:rPr lang="en-US" sz="4000" dirty="0">
                <a:ea typeface="ＭＳ Ｐゴシック" charset="0"/>
                <a:cs typeface="ＭＳ Ｐゴシック" charset="0"/>
              </a:rPr>
              <a:t>Cryogenic Temperatures</a:t>
            </a:r>
            <a:endParaRPr lang="en-US" sz="4000" dirty="0"/>
          </a:p>
        </p:txBody>
      </p:sp>
      <p:sp>
        <p:nvSpPr>
          <p:cNvPr id="3" name="Content Placeholder 2"/>
          <p:cNvSpPr>
            <a:spLocks noGrp="1"/>
          </p:cNvSpPr>
          <p:nvPr>
            <p:ph idx="1"/>
          </p:nvPr>
        </p:nvSpPr>
        <p:spPr/>
        <p:txBody>
          <a:bodyPr>
            <a:normAutofit/>
          </a:bodyPr>
          <a:lstStyle/>
          <a:p>
            <a:r>
              <a:rPr lang="en-US" dirty="0">
                <a:ea typeface="ＭＳ Ｐゴシック" charset="0"/>
                <a:cs typeface="ＭＳ Ｐゴシック" charset="0"/>
              </a:rPr>
              <a:t>Material properties change significantly with temperature. These changes must be allowed for in the design.</a:t>
            </a:r>
          </a:p>
          <a:p>
            <a:r>
              <a:rPr lang="en-US" dirty="0">
                <a:ea typeface="ＭＳ Ｐゴシック" charset="0"/>
                <a:cs typeface="ＭＳ Ｐゴシック" charset="0"/>
              </a:rPr>
              <a:t>Many materials are unsuitable for cryogenic use.</a:t>
            </a:r>
          </a:p>
          <a:p>
            <a:r>
              <a:rPr lang="en-US" dirty="0">
                <a:ea typeface="ＭＳ Ｐゴシック" charset="0"/>
                <a:cs typeface="ＭＳ Ｐゴシック" charset="0"/>
              </a:rPr>
              <a:t>Material selection must always be done carefully. Testing may be required.</a:t>
            </a:r>
          </a:p>
        </p:txBody>
      </p:sp>
      <p:sp>
        <p:nvSpPr>
          <p:cNvPr id="4" name="Date Placeholder 3"/>
          <p:cNvSpPr>
            <a:spLocks noGrp="1"/>
          </p:cNvSpPr>
          <p:nvPr>
            <p:ph type="dt" sz="half" idx="10"/>
          </p:nvPr>
        </p:nvSpPr>
        <p:spPr/>
        <p:txBody>
          <a:bodyPr/>
          <a:lstStyle/>
          <a:p>
            <a:r>
              <a:rPr lang="sv-SE">
                <a:solidFill>
                  <a:prstClr val="black">
                    <a:tint val="75000"/>
                  </a:prstClr>
                </a:solidFill>
                <a:latin typeface="Calibri"/>
              </a:rPr>
              <a:t>Winter 2025</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3</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3542008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228969" y="108561"/>
            <a:ext cx="7139136" cy="1143000"/>
          </a:xfrm>
        </p:spPr>
        <p:txBody>
          <a:bodyPr>
            <a:normAutofit fontScale="90000"/>
          </a:bodyPr>
          <a:lstStyle/>
          <a:p>
            <a:pPr eaLnBrk="1" hangingPunct="1"/>
            <a:r>
              <a:rPr lang="en-US" sz="4000" dirty="0">
                <a:ea typeface="ＭＳ Ｐゴシック" charset="0"/>
                <a:cs typeface="ＭＳ Ｐゴシック" charset="0"/>
              </a:rPr>
              <a:t>Electrical Resistivity </a:t>
            </a:r>
            <a:br>
              <a:rPr lang="en-US" sz="4000" dirty="0">
                <a:ea typeface="ＭＳ Ｐゴシック" charset="0"/>
                <a:cs typeface="ＭＳ Ｐゴシック" charset="0"/>
              </a:rPr>
            </a:br>
            <a:r>
              <a:rPr lang="en-US" sz="4000" dirty="0">
                <a:ea typeface="ＭＳ Ｐゴシック" charset="0"/>
                <a:cs typeface="ＭＳ Ｐゴシック" charset="0"/>
              </a:rPr>
              <a:t>of Other Materials</a:t>
            </a:r>
          </a:p>
        </p:txBody>
      </p:sp>
      <p:sp>
        <p:nvSpPr>
          <p:cNvPr id="43009" name="Rectangle 3"/>
          <p:cNvSpPr>
            <a:spLocks noGrp="1" noChangeArrowheads="1"/>
          </p:cNvSpPr>
          <p:nvPr>
            <p:ph idx="1"/>
          </p:nvPr>
        </p:nvSpPr>
        <p:spPr/>
        <p:txBody>
          <a:bodyPr/>
          <a:lstStyle/>
          <a:p>
            <a:pPr eaLnBrk="1" hangingPunct="1"/>
            <a:r>
              <a:rPr lang="en-US" sz="2000" dirty="0">
                <a:ea typeface="ＭＳ Ｐゴシック" charset="0"/>
                <a:cs typeface="ＭＳ Ｐゴシック" charset="0"/>
              </a:rPr>
              <a:t>Amorphous materials &amp; semiconductors have very different resistivity characteristics than metals</a:t>
            </a:r>
          </a:p>
          <a:p>
            <a:pPr eaLnBrk="1" hangingPunct="1"/>
            <a:r>
              <a:rPr lang="en-US" sz="2000" dirty="0">
                <a:ea typeface="ＭＳ Ｐゴシック" charset="0"/>
                <a:cs typeface="ＭＳ Ｐゴシック" charset="0"/>
              </a:rPr>
              <a:t>The resistivity of semiconductors is very non linear &amp; typically </a:t>
            </a:r>
            <a:r>
              <a:rPr lang="en-US" sz="2000" b="1" dirty="0">
                <a:ea typeface="ＭＳ Ｐゴシック" charset="0"/>
                <a:cs typeface="ＭＳ Ｐゴシック" charset="0"/>
              </a:rPr>
              <a:t>increases</a:t>
            </a:r>
            <a:r>
              <a:rPr lang="en-US" sz="2000" dirty="0">
                <a:ea typeface="ＭＳ Ｐゴシック" charset="0"/>
                <a:cs typeface="ＭＳ Ｐゴシック" charset="0"/>
              </a:rPr>
              <a:t> with decreasing T due to fewer electrons in the conduction band</a:t>
            </a:r>
          </a:p>
          <a:p>
            <a:pPr eaLnBrk="1" hangingPunct="1"/>
            <a:r>
              <a:rPr lang="en-US" sz="2000" dirty="0">
                <a:ea typeface="ＭＳ Ｐゴシック" charset="0"/>
                <a:cs typeface="ＭＳ Ｐゴシック" charset="0"/>
              </a:rPr>
              <a:t>Superconductivity – A later lecture</a:t>
            </a:r>
          </a:p>
        </p:txBody>
      </p:sp>
      <p:sp>
        <p:nvSpPr>
          <p:cNvPr id="43014" name="Date Placeholder 6"/>
          <p:cNvSpPr>
            <a:spLocks noGrp="1"/>
          </p:cNvSpPr>
          <p:nvPr>
            <p:ph type="dt" sz="half"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sv-SE" sz="1000">
                <a:solidFill>
                  <a:srgbClr val="064308"/>
                </a:solidFill>
              </a:rPr>
              <a:t>Winter 2025</a:t>
            </a:r>
            <a:endParaRPr sz="1000">
              <a:solidFill>
                <a:srgbClr val="064308"/>
              </a:solidFill>
            </a:endParaRPr>
          </a:p>
        </p:txBody>
      </p:sp>
      <p:sp>
        <p:nvSpPr>
          <p:cNvPr id="43011" name="Footer Placeholder 5"/>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a:solidFill>
                  <a:srgbClr val="064308"/>
                </a:solidFill>
              </a:rPr>
              <a:t>J. G. Weisend II </a:t>
            </a:r>
          </a:p>
        </p:txBody>
      </p:sp>
      <p:sp>
        <p:nvSpPr>
          <p:cNvPr id="43012" name="Slide Number Placeholder 6"/>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2733909-D050-B24C-AC7C-7D0E2982DCCF}" type="slidenum">
              <a:rPr lang="en-US" sz="1000">
                <a:solidFill>
                  <a:srgbClr val="064308"/>
                </a:solidFill>
              </a:rPr>
              <a:pPr/>
              <a:t>30</a:t>
            </a:fld>
            <a:endParaRPr lang="en-US" sz="1000">
              <a:solidFill>
                <a:srgbClr val="064308"/>
              </a:solidFill>
            </a:endParaRPr>
          </a:p>
        </p:txBody>
      </p:sp>
      <p:graphicFrame>
        <p:nvGraphicFramePr>
          <p:cNvPr id="43013" name="Object 2"/>
          <p:cNvGraphicFramePr>
            <a:graphicFrameLocks noChangeAspect="1"/>
          </p:cNvGraphicFramePr>
          <p:nvPr>
            <p:extLst>
              <p:ext uri="{D42A27DB-BD31-4B8C-83A1-F6EECF244321}">
                <p14:modId xmlns:p14="http://schemas.microsoft.com/office/powerpoint/2010/main" val="1926354089"/>
              </p:ext>
            </p:extLst>
          </p:nvPr>
        </p:nvGraphicFramePr>
        <p:xfrm>
          <a:off x="4859974" y="3198935"/>
          <a:ext cx="3508131" cy="3200400"/>
        </p:xfrm>
        <a:graphic>
          <a:graphicData uri="http://schemas.openxmlformats.org/presentationml/2006/ole">
            <mc:AlternateContent xmlns:mc="http://schemas.openxmlformats.org/markup-compatibility/2006">
              <mc:Choice xmlns:v="urn:schemas-microsoft-com:vml" Requires="v">
                <p:oleObj name="Photo Editor Photo" r:id="rId3" imgW="5144218" imgH="4361905" progId="MSPhotoEd.3">
                  <p:embed/>
                </p:oleObj>
              </mc:Choice>
              <mc:Fallback>
                <p:oleObj name="Photo Editor Photo" r:id="rId3" imgW="5144218" imgH="4361905"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974" y="3198935"/>
                        <a:ext cx="3508131" cy="32004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707680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184652" y="176006"/>
            <a:ext cx="7139136" cy="1143000"/>
          </a:xfrm>
        </p:spPr>
        <p:txBody>
          <a:bodyPr/>
          <a:lstStyle/>
          <a:p>
            <a:pPr eaLnBrk="1" hangingPunct="1"/>
            <a:r>
              <a:rPr lang="en-US" dirty="0">
                <a:ea typeface="ＭＳ Ｐゴシック" charset="0"/>
                <a:cs typeface="ＭＳ Ｐゴシック" charset="0"/>
              </a:rPr>
              <a:t>Material Strength</a:t>
            </a:r>
          </a:p>
        </p:txBody>
      </p:sp>
      <p:sp>
        <p:nvSpPr>
          <p:cNvPr id="88065" name="Rectangle 3"/>
          <p:cNvSpPr>
            <a:spLocks noGrp="1" noChangeArrowheads="1"/>
          </p:cNvSpPr>
          <p:nvPr>
            <p:ph idx="1"/>
          </p:nvPr>
        </p:nvSpPr>
        <p:spPr/>
        <p:txBody>
          <a:bodyPr/>
          <a:lstStyle/>
          <a:p>
            <a:pPr eaLnBrk="1" hangingPunct="1"/>
            <a:endParaRPr lang="en-US" sz="2800" b="1">
              <a:ea typeface="ＭＳ Ｐゴシック" charset="0"/>
              <a:cs typeface="ＭＳ Ｐゴシック" charset="0"/>
            </a:endParaRPr>
          </a:p>
          <a:p>
            <a:pPr eaLnBrk="1" hangingPunct="1"/>
            <a:r>
              <a:rPr lang="en-US" sz="2800">
                <a:ea typeface="ＭＳ Ｐゴシック" charset="0"/>
                <a:cs typeface="ＭＳ Ｐゴシック" charset="0"/>
              </a:rPr>
              <a:t>Tends to increase at low temperatures (as long as there is no ductile to brittle transition)</a:t>
            </a:r>
          </a:p>
          <a:p>
            <a:pPr eaLnBrk="1" hangingPunct="1"/>
            <a:r>
              <a:rPr lang="en-US" sz="2800">
                <a:ea typeface="ＭＳ Ｐゴシック" charset="0"/>
                <a:cs typeface="ＭＳ Ｐゴシック" charset="0"/>
              </a:rPr>
              <a:t>300 K values are typically used for conservative design. Remember all systems start out at 300 K &amp; may unexpectedly return to 300 K.</a:t>
            </a:r>
          </a:p>
          <a:p>
            <a:pPr eaLnBrk="1" hangingPunct="1"/>
            <a:r>
              <a:rPr lang="en-US" sz="2800">
                <a:ea typeface="ＭＳ Ｐゴシック" charset="0"/>
                <a:cs typeface="ＭＳ Ｐゴシック" charset="0"/>
              </a:rPr>
              <a:t>Always look up values or test materials of interest</a:t>
            </a:r>
          </a:p>
        </p:txBody>
      </p:sp>
      <p:sp>
        <p:nvSpPr>
          <p:cNvPr id="88069" name="Date Placeholder 5"/>
          <p:cNvSpPr>
            <a:spLocks noGrp="1"/>
          </p:cNvSpPr>
          <p:nvPr>
            <p:ph type="dt" sz="half"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sv-SE" sz="1000">
                <a:solidFill>
                  <a:srgbClr val="064308"/>
                </a:solidFill>
              </a:rPr>
              <a:t>Winter 2025</a:t>
            </a:r>
            <a:endParaRPr sz="1000">
              <a:solidFill>
                <a:srgbClr val="064308"/>
              </a:solidFill>
            </a:endParaRPr>
          </a:p>
        </p:txBody>
      </p:sp>
      <p:sp>
        <p:nvSpPr>
          <p:cNvPr id="88067" name="Footer Placeholder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a:solidFill>
                  <a:srgbClr val="064308"/>
                </a:solidFill>
              </a:rPr>
              <a:t>J. G. Weisend II </a:t>
            </a:r>
          </a:p>
        </p:txBody>
      </p:sp>
      <p:sp>
        <p:nvSpPr>
          <p:cNvPr id="88068"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7677CB6-5595-B649-9FD2-8BFA454A3877}" type="slidenum">
              <a:rPr lang="en-US" sz="1000">
                <a:solidFill>
                  <a:srgbClr val="064308"/>
                </a:solidFill>
              </a:rPr>
              <a:pPr/>
              <a:t>31</a:t>
            </a:fld>
            <a:endParaRPr lang="en-US" sz="1000">
              <a:solidFill>
                <a:srgbClr val="064308"/>
              </a:solidFill>
            </a:endParaRPr>
          </a:p>
        </p:txBody>
      </p:sp>
    </p:spTree>
    <p:extLst>
      <p:ext uri="{BB962C8B-B14F-4D97-AF65-F5344CB8AC3E}">
        <p14:creationId xmlns:p14="http://schemas.microsoft.com/office/powerpoint/2010/main" val="702078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110674" y="274638"/>
            <a:ext cx="7139136" cy="1143000"/>
          </a:xfrm>
        </p:spPr>
        <p:txBody>
          <a:bodyPr/>
          <a:lstStyle/>
          <a:p>
            <a:pPr eaLnBrk="1" hangingPunct="1"/>
            <a:r>
              <a:rPr lang="en-US" sz="1800" dirty="0">
                <a:ea typeface="ＭＳ Ｐゴシック" charset="0"/>
                <a:cs typeface="ＭＳ Ｐゴシック" charset="0"/>
              </a:rPr>
              <a:t>Typical Properties of 304 Stainless Steel</a:t>
            </a:r>
            <a:br>
              <a:rPr lang="en-US" sz="1800" dirty="0">
                <a:ea typeface="ＭＳ Ｐゴシック" charset="0"/>
                <a:cs typeface="ＭＳ Ｐゴシック" charset="0"/>
              </a:rPr>
            </a:br>
            <a:r>
              <a:rPr lang="en-US" sz="1800" dirty="0">
                <a:ea typeface="ＭＳ Ｐゴシック" charset="0"/>
                <a:cs typeface="ＭＳ Ｐゴシック" charset="0"/>
              </a:rPr>
              <a:t>From </a:t>
            </a:r>
            <a:r>
              <a:rPr lang="en-US" sz="1800" u="sng" dirty="0">
                <a:ea typeface="ＭＳ Ｐゴシック" charset="0"/>
                <a:cs typeface="ＭＳ Ｐゴシック" charset="0"/>
              </a:rPr>
              <a:t>Cryogenic Materials Data Handbook (Revised)</a:t>
            </a:r>
            <a:br>
              <a:rPr lang="en-US" sz="1800" dirty="0">
                <a:ea typeface="ＭＳ Ｐゴシック" charset="0"/>
                <a:cs typeface="ＭＳ Ｐゴシック" charset="0"/>
              </a:rPr>
            </a:br>
            <a:r>
              <a:rPr lang="en-US" sz="1800" dirty="0">
                <a:ea typeface="ＭＳ Ｐゴシック" charset="0"/>
                <a:cs typeface="ＭＳ Ｐゴシック" charset="0"/>
              </a:rPr>
              <a:t>Schwartzberg et al ( 1970)</a:t>
            </a:r>
          </a:p>
        </p:txBody>
      </p:sp>
      <p:graphicFrame>
        <p:nvGraphicFramePr>
          <p:cNvPr id="90113" name="Object 2"/>
          <p:cNvGraphicFramePr>
            <a:graphicFrameLocks noGrp="1" noChangeAspect="1"/>
          </p:cNvGraphicFramePr>
          <p:nvPr>
            <p:ph idx="1"/>
            <p:extLst>
              <p:ext uri="{D42A27DB-BD31-4B8C-83A1-F6EECF244321}">
                <p14:modId xmlns:p14="http://schemas.microsoft.com/office/powerpoint/2010/main" val="3099622721"/>
              </p:ext>
            </p:extLst>
          </p:nvPr>
        </p:nvGraphicFramePr>
        <p:xfrm>
          <a:off x="2590800" y="1486023"/>
          <a:ext cx="3612662" cy="4897622"/>
        </p:xfrm>
        <a:graphic>
          <a:graphicData uri="http://schemas.openxmlformats.org/presentationml/2006/ole">
            <mc:AlternateContent xmlns:mc="http://schemas.openxmlformats.org/markup-compatibility/2006">
              <mc:Choice xmlns:v="urn:schemas-microsoft-com:vml" Requires="v">
                <p:oleObj r:id="rId3" imgW="4767297" imgH="6462760" progId="">
                  <p:embed/>
                </p:oleObj>
              </mc:Choice>
              <mc:Fallback>
                <p:oleObj r:id="rId3" imgW="4767297" imgH="64627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486023"/>
                        <a:ext cx="3612662" cy="4897622"/>
                      </a:xfrm>
                      <a:prstGeom prst="rect">
                        <a:avLst/>
                      </a:prstGeom>
                      <a:noFill/>
                      <a:ln>
                        <a:noFill/>
                      </a:ln>
                      <a:effectLst/>
                    </p:spPr>
                  </p:pic>
                </p:oleObj>
              </mc:Fallback>
            </mc:AlternateContent>
          </a:graphicData>
        </a:graphic>
      </p:graphicFrame>
      <p:sp>
        <p:nvSpPr>
          <p:cNvPr id="90117" name="Date Placeholder 5"/>
          <p:cNvSpPr>
            <a:spLocks noGrp="1"/>
          </p:cNvSpPr>
          <p:nvPr>
            <p:ph type="dt" sz="half"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sv-SE" sz="1000">
                <a:solidFill>
                  <a:srgbClr val="064308"/>
                </a:solidFill>
              </a:rPr>
              <a:t>Winter 2025</a:t>
            </a:r>
            <a:endParaRPr sz="1000">
              <a:solidFill>
                <a:srgbClr val="064308"/>
              </a:solidFill>
            </a:endParaRPr>
          </a:p>
        </p:txBody>
      </p:sp>
      <p:sp>
        <p:nvSpPr>
          <p:cNvPr id="90115" name="Footer Placeholder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a:solidFill>
                  <a:srgbClr val="064308"/>
                </a:solidFill>
              </a:rPr>
              <a:t>J. G. Weisend II </a:t>
            </a:r>
          </a:p>
        </p:txBody>
      </p:sp>
      <p:sp>
        <p:nvSpPr>
          <p:cNvPr id="90116"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D22F5A4-EF67-574F-A52B-3632ECDADB17}" type="slidenum">
              <a:rPr lang="en-US" sz="1000">
                <a:solidFill>
                  <a:srgbClr val="064308"/>
                </a:solidFill>
              </a:rPr>
              <a:pPr/>
              <a:t>32</a:t>
            </a:fld>
            <a:endParaRPr lang="en-US" sz="1000">
              <a:solidFill>
                <a:srgbClr val="064308"/>
              </a:solidFill>
            </a:endParaRPr>
          </a:p>
        </p:txBody>
      </p:sp>
    </p:spTree>
    <p:extLst>
      <p:ext uri="{BB962C8B-B14F-4D97-AF65-F5344CB8AC3E}">
        <p14:creationId xmlns:p14="http://schemas.microsoft.com/office/powerpoint/2010/main" val="1709896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366" y="126690"/>
            <a:ext cx="7139136" cy="1143000"/>
          </a:xfrm>
        </p:spPr>
        <p:txBody>
          <a:bodyPr/>
          <a:lstStyle/>
          <a:p>
            <a:pPr algn="ctr"/>
            <a:r>
              <a:rPr lang="en-US" dirty="0">
                <a:ea typeface="ＭＳ Ｐゴシック" charset="0"/>
                <a:cs typeface="ＭＳ Ｐゴシック" charset="0"/>
              </a:rPr>
              <a:t>Sources of Data for </a:t>
            </a:r>
            <a:br>
              <a:rPr lang="en-US" dirty="0">
                <a:ea typeface="ＭＳ Ｐゴシック" charset="0"/>
                <a:cs typeface="ＭＳ Ｐゴシック" charset="0"/>
              </a:rPr>
            </a:br>
            <a:r>
              <a:rPr lang="en-US" dirty="0">
                <a:ea typeface="ＭＳ Ｐゴシック" charset="0"/>
                <a:cs typeface="ＭＳ Ｐゴシック" charset="0"/>
              </a:rPr>
              <a:t>the Cryogenic Properties of Material</a:t>
            </a:r>
            <a:endParaRPr lang="en-US" dirty="0"/>
          </a:p>
        </p:txBody>
      </p:sp>
      <p:sp>
        <p:nvSpPr>
          <p:cNvPr id="4" name="Date Placeholder 3"/>
          <p:cNvSpPr>
            <a:spLocks noGrp="1"/>
          </p:cNvSpPr>
          <p:nvPr>
            <p:ph type="dt" sz="half" idx="10"/>
          </p:nvPr>
        </p:nvSpPr>
        <p:spPr/>
        <p:txBody>
          <a:bodyPr/>
          <a:lstStyle/>
          <a:p>
            <a:r>
              <a:rPr lang="sv-SE">
                <a:solidFill>
                  <a:prstClr val="black">
                    <a:tint val="75000"/>
                  </a:prstClr>
                </a:solidFill>
                <a:latin typeface="Calibri"/>
              </a:rPr>
              <a:t>Winter 2025</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33</a:t>
            </a:fld>
            <a:endParaRPr lang="sv-SE" dirty="0">
              <a:solidFill>
                <a:prstClr val="black">
                  <a:tint val="75000"/>
                </a:prstClr>
              </a:solidFill>
              <a:latin typeface="Calibri"/>
            </a:endParaRPr>
          </a:p>
        </p:txBody>
      </p:sp>
      <p:sp>
        <p:nvSpPr>
          <p:cNvPr id="7" name="Content Placeholder 1"/>
          <p:cNvSpPr>
            <a:spLocks noGrp="1"/>
          </p:cNvSpPr>
          <p:nvPr>
            <p:ph idx="1"/>
          </p:nvPr>
        </p:nvSpPr>
        <p:spPr>
          <a:xfrm>
            <a:off x="76200" y="1535302"/>
            <a:ext cx="8991600" cy="5027613"/>
          </a:xfrm>
        </p:spPr>
        <p:txBody>
          <a:bodyPr>
            <a:normAutofit lnSpcReduction="10000"/>
          </a:bodyPr>
          <a:lstStyle/>
          <a:p>
            <a:pPr eaLnBrk="1" hangingPunct="1"/>
            <a:r>
              <a:rPr lang="ja-JP" altLang="en-US" dirty="0">
                <a:ea typeface="ＭＳ Ｐゴシック" charset="0"/>
                <a:cs typeface="ＭＳ Ｐゴシック" charset="0"/>
              </a:rPr>
              <a:t>“</a:t>
            </a:r>
            <a:r>
              <a:rPr lang="en-US" altLang="ja-JP" dirty="0">
                <a:ea typeface="ＭＳ Ｐゴシック" charset="0"/>
                <a:cs typeface="ＭＳ Ｐゴシック" charset="0"/>
              </a:rPr>
              <a:t>A Reference Guide for Cryogenic Properties of Materials</a:t>
            </a:r>
            <a:r>
              <a:rPr lang="ja-JP" altLang="en-US" dirty="0">
                <a:ea typeface="ＭＳ Ｐゴシック" charset="0"/>
                <a:cs typeface="ＭＳ Ｐゴシック" charset="0"/>
              </a:rPr>
              <a:t>”</a:t>
            </a:r>
            <a:r>
              <a:rPr lang="en-US" altLang="ja-JP" dirty="0">
                <a:ea typeface="ＭＳ Ｐゴシック" charset="0"/>
                <a:cs typeface="ＭＳ Ｐゴシック" charset="0"/>
              </a:rPr>
              <a:t>, Weisend, Flynn, Thompson; SLAC-TN-03-023</a:t>
            </a:r>
          </a:p>
          <a:p>
            <a:pPr eaLnBrk="1" hangingPunct="1"/>
            <a:r>
              <a:rPr lang="en-US" u="sng" dirty="0">
                <a:ea typeface="ＭＳ Ｐゴシック" charset="0"/>
                <a:cs typeface="ＭＳ Ｐゴシック" charset="0"/>
              </a:rPr>
              <a:t>Cryogenic Materials Data Handbook</a:t>
            </a:r>
            <a:r>
              <a:rPr lang="en-US" dirty="0">
                <a:ea typeface="ＭＳ Ｐゴシック" charset="0"/>
                <a:cs typeface="ＭＳ Ｐゴシック" charset="0"/>
              </a:rPr>
              <a:t>: Durham et al. C13.6/3.961 : </a:t>
            </a:r>
          </a:p>
          <a:p>
            <a:pPr eaLnBrk="1" hangingPunct="1"/>
            <a:r>
              <a:rPr lang="en-US" dirty="0" err="1">
                <a:ea typeface="ＭＳ Ｐゴシック" charset="0"/>
                <a:cs typeface="ＭＳ Ｐゴシック" charset="0"/>
              </a:rPr>
              <a:t>MetalPak</a:t>
            </a:r>
            <a:r>
              <a:rPr lang="en-US" dirty="0">
                <a:ea typeface="ＭＳ Ｐゴシック" charset="0"/>
                <a:cs typeface="ＭＳ Ｐゴシック" charset="0"/>
              </a:rPr>
              <a:t>: computer code produced by </a:t>
            </a:r>
            <a:r>
              <a:rPr lang="en-US" dirty="0" err="1">
                <a:ea typeface="ＭＳ Ｐゴシック" charset="0"/>
                <a:cs typeface="ＭＳ Ｐゴシック" charset="0"/>
              </a:rPr>
              <a:t>CryoData</a:t>
            </a:r>
            <a:endParaRPr lang="en-US" dirty="0">
              <a:ea typeface="ＭＳ Ｐゴシック" charset="0"/>
              <a:cs typeface="ＭＳ Ｐゴシック" charset="0"/>
            </a:endParaRPr>
          </a:p>
          <a:p>
            <a:pPr eaLnBrk="1" hangingPunct="1">
              <a:buFont typeface="Wingdings" charset="0"/>
              <a:buNone/>
            </a:pPr>
            <a:r>
              <a:rPr lang="en-US" dirty="0">
                <a:ea typeface="ＭＳ Ｐゴシック" charset="0"/>
                <a:cs typeface="ＭＳ Ｐゴシック" charset="0"/>
                <a:hlinkClick r:id="rId2"/>
              </a:rPr>
              <a:t>http://www.htess.com/software.htm</a:t>
            </a:r>
            <a:endParaRPr lang="en-US" dirty="0">
              <a:ea typeface="ＭＳ Ｐゴシック" charset="0"/>
              <a:cs typeface="ＭＳ Ｐゴシック" charset="0"/>
            </a:endParaRPr>
          </a:p>
          <a:p>
            <a:pPr eaLnBrk="1" hangingPunct="1"/>
            <a:r>
              <a:rPr lang="en-US" dirty="0" err="1">
                <a:ea typeface="ＭＳ Ｐゴシック" charset="0"/>
                <a:cs typeface="ＭＳ Ｐゴシック" charset="0"/>
              </a:rPr>
              <a:t>CryoComp</a:t>
            </a:r>
            <a:r>
              <a:rPr lang="en-US" dirty="0">
                <a:ea typeface="ＭＳ Ｐゴシック" charset="0"/>
                <a:cs typeface="ＭＳ Ｐゴシック" charset="0"/>
              </a:rPr>
              <a:t>: computer Code produced by </a:t>
            </a:r>
            <a:r>
              <a:rPr lang="en-US" dirty="0" err="1">
                <a:ea typeface="ＭＳ Ｐゴシック" charset="0"/>
                <a:cs typeface="ＭＳ Ｐゴシック" charset="0"/>
              </a:rPr>
              <a:t>Eckels</a:t>
            </a:r>
            <a:r>
              <a:rPr lang="en-US" dirty="0">
                <a:ea typeface="ＭＳ Ｐゴシック" charset="0"/>
                <a:cs typeface="ＭＳ Ｐゴシック" charset="0"/>
              </a:rPr>
              <a:t> Engineering</a:t>
            </a:r>
          </a:p>
          <a:p>
            <a:pPr eaLnBrk="1" hangingPunct="1">
              <a:buFont typeface="Wingdings" charset="0"/>
              <a:buNone/>
            </a:pPr>
            <a:r>
              <a:rPr lang="en-US" dirty="0">
                <a:ea typeface="ＭＳ Ｐゴシック" charset="0"/>
                <a:cs typeface="ＭＳ Ｐゴシック" charset="0"/>
                <a:hlinkClick r:id="rId3"/>
              </a:rPr>
              <a:t>http://www.eckelsengineering.com/</a:t>
            </a:r>
            <a:endParaRPr lang="en-US" dirty="0">
              <a:ea typeface="ＭＳ Ｐゴシック" charset="0"/>
              <a:cs typeface="ＭＳ Ｐゴシック" charset="0"/>
            </a:endParaRPr>
          </a:p>
          <a:p>
            <a:pPr eaLnBrk="1" hangingPunct="1"/>
            <a:r>
              <a:rPr lang="en-US" dirty="0">
                <a:ea typeface="ＭＳ Ｐゴシック" charset="0"/>
                <a:cs typeface="ＭＳ Ｐゴシック" charset="0"/>
              </a:rPr>
              <a:t>Proceedings of the International Cryogenic Materials Conferences (ICMC)</a:t>
            </a:r>
            <a:endParaRPr lang="en-US" altLang="ja-JP" dirty="0">
              <a:ea typeface="ＭＳ Ｐゴシック" charset="0"/>
              <a:cs typeface="ＭＳ Ｐゴシック" charset="0"/>
            </a:endParaRPr>
          </a:p>
          <a:p>
            <a:pPr eaLnBrk="1" hangingPunct="1">
              <a:buFont typeface="Wingdings" charset="0"/>
              <a:buNone/>
            </a:pPr>
            <a:endParaRPr lang="en-US" dirty="0">
              <a:ea typeface="ＭＳ Ｐゴシック" charset="0"/>
              <a:cs typeface="ＭＳ Ｐゴシック" charset="0"/>
            </a:endParaRPr>
          </a:p>
          <a:p>
            <a:pPr eaLnBrk="1" hangingPunct="1">
              <a:buFont typeface="Wingdings" charset="0"/>
              <a:buNone/>
            </a:pPr>
            <a:endParaRPr lang="en-US" dirty="0">
              <a:ea typeface="ＭＳ Ｐゴシック" charset="0"/>
              <a:cs typeface="ＭＳ Ｐゴシック" charset="0"/>
            </a:endParaRPr>
          </a:p>
          <a:p>
            <a:pPr eaLnBrk="1" hangingPunct="1"/>
            <a:endParaRPr lang="en-US" dirty="0">
              <a:ea typeface="ＭＳ Ｐゴシック" charset="0"/>
              <a:cs typeface="ＭＳ Ｐゴシック" charset="0"/>
            </a:endParaRPr>
          </a:p>
          <a:p>
            <a:pPr lvl="1" eaLnBrk="1" hangingPunct="1"/>
            <a:endParaRPr lang="en-US" dirty="0">
              <a:ea typeface="ＭＳ Ｐゴシック" charset="0"/>
            </a:endParaRPr>
          </a:p>
        </p:txBody>
      </p:sp>
    </p:spTree>
    <p:extLst>
      <p:ext uri="{BB962C8B-B14F-4D97-AF65-F5344CB8AC3E}">
        <p14:creationId xmlns:p14="http://schemas.microsoft.com/office/powerpoint/2010/main" val="4233668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9265" y="167621"/>
            <a:ext cx="7139136" cy="1143000"/>
          </a:xfrm>
        </p:spPr>
        <p:txBody>
          <a:bodyPr>
            <a:normAutofit/>
          </a:bodyPr>
          <a:lstStyle/>
          <a:p>
            <a:pPr algn="ctr"/>
            <a:r>
              <a:rPr lang="en-US" sz="4000" dirty="0">
                <a:ea typeface="ＭＳ Ｐゴシック" charset="0"/>
                <a:cs typeface="ＭＳ Ｐゴシック" charset="0"/>
              </a:rPr>
              <a:t>Material Selection</a:t>
            </a:r>
            <a:endParaRPr lang="en-US" sz="4000" dirty="0"/>
          </a:p>
        </p:txBody>
      </p:sp>
      <p:sp>
        <p:nvSpPr>
          <p:cNvPr id="3" name="Content Placeholder 2"/>
          <p:cNvSpPr>
            <a:spLocks noGrp="1"/>
          </p:cNvSpPr>
          <p:nvPr>
            <p:ph idx="1"/>
          </p:nvPr>
        </p:nvSpPr>
        <p:spPr/>
        <p:txBody>
          <a:bodyPr>
            <a:normAutofit fontScale="77500" lnSpcReduction="20000"/>
          </a:bodyPr>
          <a:lstStyle/>
          <a:p>
            <a:r>
              <a:rPr lang="en-US" dirty="0">
                <a:ea typeface="ＭＳ Ｐゴシック" charset="0"/>
                <a:cs typeface="ＭＳ Ｐゴシック" charset="0"/>
              </a:rPr>
              <a:t>Some suitable materials for cryogenic use include:</a:t>
            </a:r>
          </a:p>
          <a:p>
            <a:endParaRPr lang="en-US" dirty="0">
              <a:ea typeface="ＭＳ Ｐゴシック" charset="0"/>
              <a:cs typeface="ＭＳ Ｐゴシック" charset="0"/>
            </a:endParaRPr>
          </a:p>
          <a:p>
            <a:pPr lvl="1"/>
            <a:r>
              <a:rPr lang="en-US" dirty="0">
                <a:ea typeface="ＭＳ Ｐゴシック" charset="0"/>
              </a:rPr>
              <a:t>Austenitic stainless steels e.g. 304, 304L, 316, 321</a:t>
            </a:r>
          </a:p>
          <a:p>
            <a:pPr lvl="1"/>
            <a:r>
              <a:rPr lang="en-US" dirty="0">
                <a:ea typeface="ＭＳ Ｐゴシック" charset="0"/>
              </a:rPr>
              <a:t>Aluminum alloys e.g. 6061, 6063, 1100</a:t>
            </a:r>
          </a:p>
          <a:p>
            <a:pPr lvl="1"/>
            <a:r>
              <a:rPr lang="en-US" dirty="0">
                <a:ea typeface="ＭＳ Ｐゴシック" charset="0"/>
              </a:rPr>
              <a:t>Copper e.g. OFHC, ETP and phosphorous deoxidized</a:t>
            </a:r>
          </a:p>
          <a:p>
            <a:pPr lvl="1"/>
            <a:r>
              <a:rPr lang="en-US" dirty="0">
                <a:ea typeface="ＭＳ Ｐゴシック" charset="0"/>
              </a:rPr>
              <a:t>Brass</a:t>
            </a:r>
          </a:p>
          <a:p>
            <a:pPr lvl="1"/>
            <a:r>
              <a:rPr lang="en-US" dirty="0">
                <a:ea typeface="ＭＳ Ｐゴシック" charset="0"/>
              </a:rPr>
              <a:t>Fiber reinforced plastics such as G –10 and G –11</a:t>
            </a:r>
          </a:p>
          <a:p>
            <a:pPr lvl="1"/>
            <a:r>
              <a:rPr lang="en-US" dirty="0">
                <a:ea typeface="ＭＳ Ｐゴシック" charset="0"/>
              </a:rPr>
              <a:t>Niobium &amp; Titanium (frequently used in superconducting RF  systems)</a:t>
            </a:r>
          </a:p>
          <a:p>
            <a:pPr lvl="2"/>
            <a:r>
              <a:rPr lang="en-US" dirty="0">
                <a:ea typeface="ＭＳ Ｐゴシック" charset="0"/>
              </a:rPr>
              <a:t>But becomes brittle at cryogenic temperatures</a:t>
            </a:r>
          </a:p>
          <a:p>
            <a:pPr lvl="1"/>
            <a:r>
              <a:rPr lang="en-US" dirty="0">
                <a:ea typeface="ＭＳ Ｐゴシック" charset="0"/>
              </a:rPr>
              <a:t>Invar (Ni /Fe alloy) useful in making washers due to its lower coefficient of expansion</a:t>
            </a:r>
          </a:p>
          <a:p>
            <a:pPr lvl="1"/>
            <a:r>
              <a:rPr lang="en-US" dirty="0">
                <a:ea typeface="ＭＳ Ｐゴシック" charset="0"/>
              </a:rPr>
              <a:t>Indium (used as an O ring material)</a:t>
            </a:r>
          </a:p>
          <a:p>
            <a:pPr lvl="1"/>
            <a:r>
              <a:rPr lang="en-US" dirty="0" err="1">
                <a:ea typeface="ＭＳ Ｐゴシック" charset="0"/>
              </a:rPr>
              <a:t>Kapton</a:t>
            </a:r>
            <a:r>
              <a:rPr lang="en-US" dirty="0">
                <a:ea typeface="ＭＳ Ｐゴシック" charset="0"/>
              </a:rPr>
              <a:t> and Mylar (used in Multilayer Insulation and as electrical insulation</a:t>
            </a:r>
          </a:p>
          <a:p>
            <a:pPr lvl="1"/>
            <a:r>
              <a:rPr lang="en-US" dirty="0">
                <a:ea typeface="ＭＳ Ｐゴシック" charset="0"/>
              </a:rPr>
              <a:t>Quartz (used in windows)</a:t>
            </a:r>
          </a:p>
          <a:p>
            <a:pPr marL="0" indent="0">
              <a:buNone/>
            </a:pPr>
            <a:endParaRPr lang="en-US" dirty="0"/>
          </a:p>
        </p:txBody>
      </p:sp>
      <p:sp>
        <p:nvSpPr>
          <p:cNvPr id="4" name="Date Placeholder 3"/>
          <p:cNvSpPr>
            <a:spLocks noGrp="1"/>
          </p:cNvSpPr>
          <p:nvPr>
            <p:ph type="dt" sz="half" idx="10"/>
          </p:nvPr>
        </p:nvSpPr>
        <p:spPr/>
        <p:txBody>
          <a:bodyPr/>
          <a:lstStyle/>
          <a:p>
            <a:r>
              <a:rPr lang="sv-SE">
                <a:solidFill>
                  <a:prstClr val="black">
                    <a:tint val="75000"/>
                  </a:prstClr>
                </a:solidFill>
                <a:latin typeface="Calibri"/>
              </a:rPr>
              <a:t>Winter 2025</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4</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1610597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ea typeface="ＭＳ Ｐゴシック" charset="0"/>
                <a:cs typeface="ＭＳ Ｐゴシック" charset="0"/>
              </a:rPr>
              <a:t>Material Selection</a:t>
            </a:r>
            <a:endParaRPr lang="en-US" sz="4000" dirty="0"/>
          </a:p>
        </p:txBody>
      </p:sp>
      <p:sp>
        <p:nvSpPr>
          <p:cNvPr id="3" name="Content Placeholder 2"/>
          <p:cNvSpPr>
            <a:spLocks noGrp="1"/>
          </p:cNvSpPr>
          <p:nvPr>
            <p:ph idx="1"/>
          </p:nvPr>
        </p:nvSpPr>
        <p:spPr/>
        <p:txBody>
          <a:bodyPr>
            <a:normAutofit lnSpcReduction="10000"/>
          </a:bodyPr>
          <a:lstStyle/>
          <a:p>
            <a:r>
              <a:rPr lang="en-US" dirty="0">
                <a:ea typeface="ＭＳ Ｐゴシック" charset="0"/>
                <a:cs typeface="ＭＳ Ｐゴシック" charset="0"/>
              </a:rPr>
              <a:t>Unsuitable materials include:</a:t>
            </a:r>
          </a:p>
          <a:p>
            <a:pPr>
              <a:buNone/>
            </a:pPr>
            <a:endParaRPr lang="en-US" dirty="0">
              <a:ea typeface="ＭＳ Ｐゴシック" charset="0"/>
              <a:cs typeface="ＭＳ Ｐゴシック" charset="0"/>
            </a:endParaRPr>
          </a:p>
          <a:p>
            <a:pPr lvl="1"/>
            <a:r>
              <a:rPr lang="en-US" dirty="0">
                <a:ea typeface="ＭＳ Ｐゴシック" charset="0"/>
              </a:rPr>
              <a:t>Martensitic stainless steels Undergoes ductile to brittle</a:t>
            </a:r>
            <a:r>
              <a:rPr lang="en-US" sz="2800" dirty="0">
                <a:ea typeface="ＭＳ Ｐゴシック" charset="0"/>
              </a:rPr>
              <a:t> </a:t>
            </a:r>
            <a:r>
              <a:rPr lang="en-US" dirty="0">
                <a:ea typeface="ＭＳ Ｐゴシック" charset="0"/>
              </a:rPr>
              <a:t>transition when cooled down.</a:t>
            </a:r>
          </a:p>
          <a:p>
            <a:pPr lvl="1"/>
            <a:r>
              <a:rPr lang="en-US" dirty="0">
                <a:ea typeface="ＭＳ Ｐゴシック" charset="0"/>
              </a:rPr>
              <a:t>Cast Iron – also becomes brittle</a:t>
            </a:r>
          </a:p>
          <a:p>
            <a:pPr lvl="1"/>
            <a:r>
              <a:rPr lang="en-US" dirty="0">
                <a:ea typeface="ＭＳ Ｐゴシック" charset="0"/>
              </a:rPr>
              <a:t>Carbon steels – also becomes brittle. Sometimes used in 300 K vacuum vessels but care must be taken that breaks in cryogenic lines do not cause the vacuum vessels to cool down and fail.</a:t>
            </a:r>
          </a:p>
          <a:p>
            <a:pPr lvl="1"/>
            <a:r>
              <a:rPr lang="en-US" dirty="0">
                <a:ea typeface="ＭＳ Ｐゴシック" charset="0"/>
              </a:rPr>
              <a:t>Rubber, Teflon and most plastics (important exceptions are </a:t>
            </a:r>
            <a:r>
              <a:rPr lang="en-US" dirty="0" err="1">
                <a:ea typeface="ＭＳ Ｐゴシック" charset="0"/>
              </a:rPr>
              <a:t>Kel</a:t>
            </a:r>
            <a:r>
              <a:rPr lang="en-US" dirty="0">
                <a:ea typeface="ＭＳ Ｐゴシック" charset="0"/>
              </a:rPr>
              <a:t>-F and </a:t>
            </a:r>
            <a:r>
              <a:rPr lang="en-US" dirty="0"/>
              <a:t>UHMW used as seats in cryogenic valves)</a:t>
            </a:r>
          </a:p>
        </p:txBody>
      </p:sp>
      <p:sp>
        <p:nvSpPr>
          <p:cNvPr id="4" name="Date Placeholder 3"/>
          <p:cNvSpPr>
            <a:spLocks noGrp="1"/>
          </p:cNvSpPr>
          <p:nvPr>
            <p:ph type="dt" sz="half" idx="10"/>
          </p:nvPr>
        </p:nvSpPr>
        <p:spPr/>
        <p:txBody>
          <a:bodyPr/>
          <a:lstStyle/>
          <a:p>
            <a:r>
              <a:rPr lang="sv-SE">
                <a:solidFill>
                  <a:prstClr val="black">
                    <a:tint val="75000"/>
                  </a:prstClr>
                </a:solidFill>
                <a:latin typeface="Calibri"/>
              </a:rPr>
              <a:t>Winter 2025</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5</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169946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ea typeface="ＭＳ Ｐゴシック" charset="0"/>
                <a:cs typeface="ＭＳ Ｐゴシック" charset="0"/>
              </a:rPr>
              <a:t>Thermal </a:t>
            </a:r>
            <a:r>
              <a:rPr lang="en-US" sz="4000" dirty="0" err="1">
                <a:ea typeface="ＭＳ Ｐゴシック" charset="0"/>
                <a:cs typeface="ＭＳ Ｐゴシック" charset="0"/>
              </a:rPr>
              <a:t>Expansivity</a:t>
            </a:r>
            <a:endParaRPr lang="en-US" sz="4000" dirty="0"/>
          </a:p>
        </p:txBody>
      </p:sp>
      <p:sp>
        <p:nvSpPr>
          <p:cNvPr id="3" name="Content Placeholder 2"/>
          <p:cNvSpPr>
            <a:spLocks noGrp="1"/>
          </p:cNvSpPr>
          <p:nvPr>
            <p:ph idx="1"/>
          </p:nvPr>
        </p:nvSpPr>
        <p:spPr/>
        <p:txBody>
          <a:bodyPr>
            <a:normAutofit/>
          </a:bodyPr>
          <a:lstStyle/>
          <a:p>
            <a:r>
              <a:rPr lang="en-US" dirty="0">
                <a:ea typeface="ＭＳ Ｐゴシック" charset="0"/>
                <a:cs typeface="ＭＳ Ｐゴシック" charset="0"/>
              </a:rPr>
              <a:t>Large amounts of contraction can occur when materials are cooled to cryogenic temperatures. </a:t>
            </a:r>
          </a:p>
          <a:p>
            <a:r>
              <a:rPr lang="en-US" dirty="0">
                <a:ea typeface="ＭＳ Ｐゴシック" charset="0"/>
                <a:cs typeface="ＭＳ Ｐゴシック" charset="0"/>
              </a:rPr>
              <a:t>Points to consider:</a:t>
            </a:r>
          </a:p>
          <a:p>
            <a:pPr lvl="1"/>
            <a:r>
              <a:rPr lang="en-US" dirty="0">
                <a:ea typeface="ＭＳ Ｐゴシック" charset="0"/>
              </a:rPr>
              <a:t>Impact on alignment</a:t>
            </a:r>
          </a:p>
          <a:p>
            <a:pPr lvl="1"/>
            <a:r>
              <a:rPr lang="en-US" dirty="0">
                <a:ea typeface="ＭＳ Ｐゴシック" charset="0"/>
              </a:rPr>
              <a:t>Development of interferences or gaps due to dissimilar materials</a:t>
            </a:r>
          </a:p>
          <a:p>
            <a:pPr lvl="1"/>
            <a:r>
              <a:rPr lang="en-US" dirty="0">
                <a:ea typeface="ＭＳ Ｐゴシック" charset="0"/>
              </a:rPr>
              <a:t>Increased strain and possible failure</a:t>
            </a:r>
          </a:p>
          <a:p>
            <a:pPr lvl="1"/>
            <a:r>
              <a:rPr lang="en-US" dirty="0">
                <a:ea typeface="ＭＳ Ｐゴシック" charset="0"/>
              </a:rPr>
              <a:t>Impact on wiring</a:t>
            </a:r>
          </a:p>
          <a:p>
            <a:pPr lvl="1"/>
            <a:r>
              <a:rPr lang="en-US" dirty="0">
                <a:ea typeface="ＭＳ Ｐゴシック" charset="0"/>
              </a:rPr>
              <a:t>Most contraction occurs above 77 K</a:t>
            </a:r>
          </a:p>
        </p:txBody>
      </p:sp>
      <p:sp>
        <p:nvSpPr>
          <p:cNvPr id="4" name="Date Placeholder 3"/>
          <p:cNvSpPr>
            <a:spLocks noGrp="1"/>
          </p:cNvSpPr>
          <p:nvPr>
            <p:ph type="dt" sz="half" idx="10"/>
          </p:nvPr>
        </p:nvSpPr>
        <p:spPr/>
        <p:txBody>
          <a:bodyPr/>
          <a:lstStyle/>
          <a:p>
            <a:r>
              <a:rPr lang="sv-SE">
                <a:solidFill>
                  <a:prstClr val="black">
                    <a:tint val="75000"/>
                  </a:prstClr>
                </a:solidFill>
                <a:latin typeface="Calibri"/>
              </a:rPr>
              <a:t>Winter 2025</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6</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372228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ea typeface="ＭＳ Ｐゴシック" charset="0"/>
                <a:cs typeface="ＭＳ Ｐゴシック" charset="0"/>
              </a:rPr>
              <a:t>Thermal </a:t>
            </a:r>
            <a:r>
              <a:rPr lang="en-US" sz="4000" dirty="0" err="1">
                <a:ea typeface="ＭＳ Ｐゴシック" charset="0"/>
                <a:cs typeface="ＭＳ Ｐゴシック" charset="0"/>
              </a:rPr>
              <a:t>Expansivity</a:t>
            </a:r>
            <a:endParaRPr lang="en-US" sz="4000" dirty="0"/>
          </a:p>
        </p:txBody>
      </p:sp>
      <p:sp>
        <p:nvSpPr>
          <p:cNvPr id="4" name="Date Placeholder 3"/>
          <p:cNvSpPr>
            <a:spLocks noGrp="1"/>
          </p:cNvSpPr>
          <p:nvPr>
            <p:ph type="dt" sz="half" idx="10"/>
          </p:nvPr>
        </p:nvSpPr>
        <p:spPr/>
        <p:txBody>
          <a:bodyPr/>
          <a:lstStyle/>
          <a:p>
            <a:r>
              <a:rPr lang="sv-SE">
                <a:solidFill>
                  <a:prstClr val="black">
                    <a:tint val="75000"/>
                  </a:prstClr>
                </a:solidFill>
                <a:latin typeface="Calibri"/>
              </a:rPr>
              <a:t>Winter 2025</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7</a:t>
            </a:fld>
            <a:endParaRPr lang="sv-SE" dirty="0">
              <a:solidFill>
                <a:prstClr val="black">
                  <a:tint val="75000"/>
                </a:prstClr>
              </a:solidFill>
              <a:latin typeface="Calibri"/>
            </a:endParaRPr>
          </a:p>
        </p:txBody>
      </p:sp>
      <p:sp>
        <p:nvSpPr>
          <p:cNvPr id="8" name="Rectangle 3"/>
          <p:cNvSpPr>
            <a:spLocks noGrp="1" noChangeArrowheads="1"/>
          </p:cNvSpPr>
          <p:nvPr>
            <p:ph idx="10"/>
          </p:nvPr>
        </p:nvSpPr>
        <p:spPr>
          <a:xfrm>
            <a:off x="152400" y="1143000"/>
            <a:ext cx="4422775" cy="5027613"/>
          </a:xfrm>
        </p:spPr>
        <p:txBody>
          <a:bodyPr/>
          <a:lstStyle/>
          <a:p>
            <a:pPr eaLnBrk="1" hangingPunct="1"/>
            <a:r>
              <a:rPr lang="en-US" sz="2800" dirty="0">
                <a:solidFill>
                  <a:schemeClr val="tx1"/>
                </a:solidFill>
                <a:latin typeface="Symbol" charset="0"/>
                <a:ea typeface="ＭＳ Ｐゴシック" charset="0"/>
                <a:cs typeface="ＭＳ Ｐゴシック" charset="0"/>
              </a:rPr>
              <a:t>a</a:t>
            </a:r>
            <a:r>
              <a:rPr lang="en-US" sz="2800" dirty="0">
                <a:solidFill>
                  <a:schemeClr val="tx1"/>
                </a:solidFill>
                <a:ea typeface="ＭＳ Ｐゴシック" charset="0"/>
                <a:cs typeface="ＭＳ Ｐゴシック" charset="0"/>
              </a:rPr>
              <a:t>=1/L (</a:t>
            </a:r>
            <a:r>
              <a:rPr lang="en-US" sz="2800" dirty="0" err="1">
                <a:solidFill>
                  <a:schemeClr val="tx1"/>
                </a:solidFill>
                <a:latin typeface="Symbol" charset="0"/>
                <a:ea typeface="ＭＳ Ｐゴシック" charset="0"/>
                <a:cs typeface="ＭＳ Ｐゴシック" charset="0"/>
              </a:rPr>
              <a:t>d</a:t>
            </a:r>
            <a:r>
              <a:rPr lang="en-US" sz="2800" dirty="0" err="1">
                <a:solidFill>
                  <a:schemeClr val="tx1"/>
                </a:solidFill>
                <a:ea typeface="ＭＳ Ｐゴシック" charset="0"/>
                <a:cs typeface="ＭＳ Ｐゴシック" charset="0"/>
              </a:rPr>
              <a:t>L</a:t>
            </a:r>
            <a:r>
              <a:rPr lang="en-US" sz="2800" dirty="0">
                <a:solidFill>
                  <a:schemeClr val="tx1"/>
                </a:solidFill>
                <a:ea typeface="ＭＳ Ｐゴシック" charset="0"/>
                <a:cs typeface="ＭＳ Ｐゴシック" charset="0"/>
              </a:rPr>
              <a:t>/</a:t>
            </a:r>
            <a:r>
              <a:rPr lang="en-US" sz="2800" dirty="0" err="1">
                <a:solidFill>
                  <a:schemeClr val="tx1"/>
                </a:solidFill>
                <a:latin typeface="Symbol" charset="0"/>
                <a:ea typeface="ＭＳ Ｐゴシック" charset="0"/>
                <a:cs typeface="ＭＳ Ｐゴシック" charset="0"/>
              </a:rPr>
              <a:t>d</a:t>
            </a:r>
            <a:r>
              <a:rPr lang="en-US" sz="2800" dirty="0" err="1">
                <a:solidFill>
                  <a:schemeClr val="tx1"/>
                </a:solidFill>
                <a:ea typeface="ＭＳ Ｐゴシック" charset="0"/>
                <a:cs typeface="ＭＳ Ｐゴシック" charset="0"/>
              </a:rPr>
              <a:t>T</a:t>
            </a:r>
            <a:r>
              <a:rPr lang="en-US" sz="2800" dirty="0">
                <a:solidFill>
                  <a:schemeClr val="tx1"/>
                </a:solidFill>
                <a:ea typeface="ＭＳ Ｐゴシック" charset="0"/>
                <a:cs typeface="ＭＳ Ｐゴシック" charset="0"/>
              </a:rPr>
              <a:t>)</a:t>
            </a:r>
          </a:p>
          <a:p>
            <a:pPr eaLnBrk="1" hangingPunct="1"/>
            <a:r>
              <a:rPr lang="en-US" sz="2800" dirty="0">
                <a:solidFill>
                  <a:schemeClr val="tx1"/>
                </a:solidFill>
                <a:ea typeface="ＭＳ Ｐゴシック" charset="0"/>
                <a:cs typeface="ＭＳ Ｐゴシック" charset="0"/>
              </a:rPr>
              <a:t>Results from </a:t>
            </a:r>
            <a:r>
              <a:rPr lang="en-US" sz="2800" dirty="0" err="1">
                <a:solidFill>
                  <a:schemeClr val="tx1"/>
                </a:solidFill>
                <a:ea typeface="ＭＳ Ｐゴシック" charset="0"/>
                <a:cs typeface="ＭＳ Ｐゴシック" charset="0"/>
              </a:rPr>
              <a:t>anharmonic</a:t>
            </a:r>
            <a:r>
              <a:rPr lang="en-US" sz="2800" dirty="0">
                <a:solidFill>
                  <a:schemeClr val="tx1"/>
                </a:solidFill>
                <a:ea typeface="ＭＳ Ｐゴシック" charset="0"/>
                <a:cs typeface="ＭＳ Ｐゴシック" charset="0"/>
              </a:rPr>
              <a:t> component in the potential of the lattice vibration</a:t>
            </a:r>
            <a:endParaRPr lang="en-US" sz="2800" dirty="0">
              <a:solidFill>
                <a:schemeClr val="tx1"/>
              </a:solidFill>
              <a:latin typeface="Symbol" charset="0"/>
              <a:ea typeface="ＭＳ Ｐゴシック" charset="0"/>
              <a:cs typeface="ＭＳ Ｐゴシック" charset="0"/>
            </a:endParaRPr>
          </a:p>
        </p:txBody>
      </p:sp>
      <p:pic>
        <p:nvPicPr>
          <p:cNvPr id="10" name="Picture 4" descr="jwPhoto1-090803"/>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aturation sat="4000"/>
                    </a14:imgEffect>
                  </a14:imgLayer>
                </a14:imgProps>
              </a:ext>
              <a:ext uri="{28A0092B-C50C-407E-A947-70E740481C1C}">
                <a14:useLocalDpi xmlns:a14="http://schemas.microsoft.com/office/drawing/2010/main"/>
              </a:ext>
            </a:extLst>
          </a:blip>
          <a:srcRect/>
          <a:stretch>
            <a:fillRect/>
          </a:stretch>
        </p:blipFill>
        <p:spPr>
          <a:xfrm>
            <a:off x="4572000" y="1447800"/>
            <a:ext cx="4422775" cy="4191000"/>
          </a:xfrm>
          <a:noFill/>
        </p:spPr>
      </p:pic>
    </p:spTree>
    <p:extLst>
      <p:ext uri="{BB962C8B-B14F-4D97-AF65-F5344CB8AC3E}">
        <p14:creationId xmlns:p14="http://schemas.microsoft.com/office/powerpoint/2010/main" val="1557617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ea typeface="ＭＳ Ｐゴシック" charset="0"/>
                <a:cs typeface="ＭＳ Ｐゴシック" charset="0"/>
              </a:rPr>
              <a:t>Thermal </a:t>
            </a:r>
            <a:r>
              <a:rPr lang="en-US" sz="4000" dirty="0" err="1">
                <a:ea typeface="ＭＳ Ｐゴシック" charset="0"/>
                <a:cs typeface="ＭＳ Ｐゴシック" charset="0"/>
              </a:rPr>
              <a:t>Expansivity</a:t>
            </a:r>
            <a:endParaRPr lang="en-US" sz="4000" dirty="0"/>
          </a:p>
        </p:txBody>
      </p:sp>
      <p:sp>
        <p:nvSpPr>
          <p:cNvPr id="4" name="Date Placeholder 3"/>
          <p:cNvSpPr>
            <a:spLocks noGrp="1"/>
          </p:cNvSpPr>
          <p:nvPr>
            <p:ph type="dt" sz="half" idx="10"/>
          </p:nvPr>
        </p:nvSpPr>
        <p:spPr/>
        <p:txBody>
          <a:bodyPr/>
          <a:lstStyle/>
          <a:p>
            <a:r>
              <a:rPr lang="sv-SE">
                <a:solidFill>
                  <a:prstClr val="black">
                    <a:tint val="75000"/>
                  </a:prstClr>
                </a:solidFill>
                <a:latin typeface="Calibri"/>
              </a:rPr>
              <a:t>Winter 2025</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8</a:t>
            </a:fld>
            <a:endParaRPr lang="sv-SE" dirty="0">
              <a:solidFill>
                <a:prstClr val="black">
                  <a:tint val="75000"/>
                </a:prstClr>
              </a:solidFill>
              <a:latin typeface="Calibri"/>
            </a:endParaRPr>
          </a:p>
        </p:txBody>
      </p:sp>
      <p:sp>
        <p:nvSpPr>
          <p:cNvPr id="7" name="Content Placeholder 6"/>
          <p:cNvSpPr>
            <a:spLocks noGrp="1"/>
          </p:cNvSpPr>
          <p:nvPr>
            <p:ph idx="1"/>
          </p:nvPr>
        </p:nvSpPr>
        <p:spPr>
          <a:xfrm>
            <a:off x="895783" y="4262545"/>
            <a:ext cx="7237389" cy="1978371"/>
          </a:xfrm>
        </p:spPr>
        <p:txBody>
          <a:bodyPr/>
          <a:lstStyle/>
          <a:p>
            <a:r>
              <a:rPr lang="en-US" dirty="0">
                <a:latin typeface="Symbol" charset="0"/>
                <a:ea typeface="ＭＳ Ｐゴシック" charset="0"/>
                <a:cs typeface="ＭＳ Ｐゴシック" charset="0"/>
              </a:rPr>
              <a:t>a</a:t>
            </a:r>
            <a:r>
              <a:rPr lang="en-US" dirty="0">
                <a:ea typeface="ＭＳ Ｐゴシック" charset="0"/>
                <a:cs typeface="ＭＳ Ｐゴシック" charset="0"/>
              </a:rPr>
              <a:t> goes to 0 at 0 slope as T approaches 0 K</a:t>
            </a:r>
          </a:p>
          <a:p>
            <a:r>
              <a:rPr lang="en-US" dirty="0">
                <a:latin typeface="Symbol" charset="0"/>
                <a:ea typeface="ＭＳ Ｐゴシック" charset="0"/>
                <a:cs typeface="ＭＳ Ｐゴシック" charset="0"/>
              </a:rPr>
              <a:t>a</a:t>
            </a:r>
            <a:r>
              <a:rPr lang="en-US" dirty="0">
                <a:ea typeface="ＭＳ Ｐゴシック" charset="0"/>
                <a:cs typeface="ＭＳ Ｐゴシック" charset="0"/>
              </a:rPr>
              <a:t> is T independent at higher temperatures</a:t>
            </a:r>
          </a:p>
          <a:p>
            <a:r>
              <a:rPr lang="en-US" dirty="0">
                <a:ea typeface="ＭＳ Ｐゴシック" charset="0"/>
                <a:cs typeface="ＭＳ Ｐゴシック" charset="0"/>
              </a:rPr>
              <a:t>For practical work the integral thermal contraction is more useful</a:t>
            </a:r>
          </a:p>
          <a:p>
            <a:endParaRPr lang="en-US" dirty="0"/>
          </a:p>
        </p:txBody>
      </p:sp>
      <p:pic>
        <p:nvPicPr>
          <p:cNvPr id="11" name="Picture 5" descr="jwPhoto2-090803_0001"/>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a:fillRect/>
          </a:stretch>
        </p:blipFill>
        <p:spPr bwMode="auto">
          <a:xfrm>
            <a:off x="457200" y="1547920"/>
            <a:ext cx="8686800" cy="2714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23983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212" y="128456"/>
            <a:ext cx="7139136" cy="1143000"/>
          </a:xfrm>
        </p:spPr>
        <p:txBody>
          <a:bodyPr/>
          <a:lstStyle/>
          <a:p>
            <a:pPr algn="ctr"/>
            <a:r>
              <a:rPr lang="en-US" dirty="0">
                <a:ea typeface="ＭＳ Ｐゴシック" charset="0"/>
                <a:cs typeface="ＭＳ Ｐゴシック" charset="0"/>
              </a:rPr>
              <a:t>Integral Thermal Contraction</a:t>
            </a:r>
            <a:endParaRPr lang="en-US" dirty="0"/>
          </a:p>
        </p:txBody>
      </p:sp>
      <p:sp>
        <p:nvSpPr>
          <p:cNvPr id="4" name="Date Placeholder 3"/>
          <p:cNvSpPr>
            <a:spLocks noGrp="1"/>
          </p:cNvSpPr>
          <p:nvPr>
            <p:ph type="dt" sz="half" idx="10"/>
          </p:nvPr>
        </p:nvSpPr>
        <p:spPr/>
        <p:txBody>
          <a:bodyPr/>
          <a:lstStyle/>
          <a:p>
            <a:r>
              <a:rPr lang="sv-SE">
                <a:solidFill>
                  <a:prstClr val="black">
                    <a:tint val="75000"/>
                  </a:prstClr>
                </a:solidFill>
                <a:latin typeface="Calibri"/>
              </a:rPr>
              <a:t>Winter 2025</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9</a:t>
            </a:fld>
            <a:endParaRPr lang="sv-SE" dirty="0">
              <a:solidFill>
                <a:prstClr val="black">
                  <a:tint val="75000"/>
                </a:prstClr>
              </a:solidFill>
              <a:latin typeface="Calibri"/>
            </a:endParaRPr>
          </a:p>
        </p:txBody>
      </p:sp>
      <p:graphicFrame>
        <p:nvGraphicFramePr>
          <p:cNvPr id="7" name="Group 53"/>
          <p:cNvGraphicFramePr>
            <a:graphicFrameLocks noGrp="1"/>
          </p:cNvGraphicFramePr>
          <p:nvPr>
            <p:ph idx="1"/>
            <p:extLst>
              <p:ext uri="{D42A27DB-BD31-4B8C-83A1-F6EECF244321}">
                <p14:modId xmlns:p14="http://schemas.microsoft.com/office/powerpoint/2010/main" val="3300297985"/>
              </p:ext>
            </p:extLst>
          </p:nvPr>
        </p:nvGraphicFramePr>
        <p:xfrm>
          <a:off x="76200" y="1861666"/>
          <a:ext cx="8991600" cy="4059241"/>
        </p:xfrm>
        <a:graphic>
          <a:graphicData uri="http://schemas.openxmlformats.org/drawingml/2006/table">
            <a:tbl>
              <a:tblPr/>
              <a:tblGrid>
                <a:gridCol w="29972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1"/>
                    </a:ext>
                  </a:extLst>
                </a:gridCol>
                <a:gridCol w="2997200">
                  <a:extLst>
                    <a:ext uri="{9D8B030D-6E8A-4147-A177-3AD203B41FA5}">
                      <a16:colId xmlns:a16="http://schemas.microsoft.com/office/drawing/2014/main" val="20002"/>
                    </a:ext>
                  </a:extLst>
                </a:gridCol>
              </a:tblGrid>
              <a:tr h="544548">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charset="0"/>
                        <a:buNone/>
                        <a:tabLst/>
                      </a:pPr>
                      <a:r>
                        <a:rPr kumimoji="0" lang="en-US" sz="1800" b="0" i="0" u="none" strike="noStrike" cap="none" normalizeH="0" baseline="0">
                          <a:ln>
                            <a:noFill/>
                          </a:ln>
                          <a:solidFill>
                            <a:schemeClr val="tx1"/>
                          </a:solidFill>
                          <a:effectLst/>
                          <a:latin typeface="Tahoma" charset="0"/>
                          <a:ea typeface="ＭＳ Ｐゴシック" charset="0"/>
                          <a:cs typeface="Times New Roman" charset="0"/>
                        </a:rPr>
                        <a:t>Material</a:t>
                      </a:r>
                      <a:endParaRPr kumimoji="0" lang="en-US" sz="1800" b="0" i="0" u="none" strike="noStrike" cap="none" normalizeH="0" baseline="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charset="0"/>
                        <a:buNone/>
                        <a:tabLst/>
                      </a:pPr>
                      <a:r>
                        <a:rPr kumimoji="0" lang="en-US" sz="1800" b="0" i="0" u="none" strike="noStrike" cap="none" normalizeH="0" baseline="0">
                          <a:ln>
                            <a:noFill/>
                          </a:ln>
                          <a:solidFill>
                            <a:schemeClr val="tx1"/>
                          </a:solidFill>
                          <a:effectLst/>
                          <a:latin typeface="Symbol" charset="0"/>
                          <a:ea typeface="ＭＳ Ｐゴシック" charset="0"/>
                          <a:cs typeface="Times New Roman" charset="0"/>
                        </a:rPr>
                        <a:t>D</a:t>
                      </a:r>
                      <a:r>
                        <a:rPr kumimoji="0" lang="en-US" sz="1800" b="0" i="0" u="none" strike="noStrike" cap="none" normalizeH="0" baseline="0">
                          <a:ln>
                            <a:noFill/>
                          </a:ln>
                          <a:solidFill>
                            <a:schemeClr val="tx1"/>
                          </a:solidFill>
                          <a:effectLst/>
                          <a:latin typeface="Tahoma" charset="0"/>
                          <a:ea typeface="ＭＳ Ｐゴシック" charset="0"/>
                          <a:cs typeface="Times New Roman" charset="0"/>
                        </a:rPr>
                        <a:t>L / L ( 300 – 100 )</a:t>
                      </a:r>
                      <a:endParaRPr kumimoji="0" lang="en-US" sz="1800" b="0" i="0" u="none" strike="noStrike" cap="none" normalizeH="0" baseline="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charset="0"/>
                        <a:buNone/>
                        <a:tabLst/>
                      </a:pPr>
                      <a:r>
                        <a:rPr kumimoji="0" lang="en-US" sz="1800" b="0" i="0" u="none" strike="noStrike" cap="none" normalizeH="0" baseline="0">
                          <a:ln>
                            <a:noFill/>
                          </a:ln>
                          <a:solidFill>
                            <a:schemeClr val="tx1"/>
                          </a:solidFill>
                          <a:effectLst/>
                          <a:latin typeface="Symbol" charset="0"/>
                          <a:ea typeface="ＭＳ Ｐゴシック" charset="0"/>
                          <a:cs typeface="Times New Roman" charset="0"/>
                        </a:rPr>
                        <a:t>D</a:t>
                      </a:r>
                      <a:r>
                        <a:rPr kumimoji="0" lang="en-US" sz="1800" b="0" i="0" u="none" strike="noStrike" cap="none" normalizeH="0" baseline="0">
                          <a:ln>
                            <a:noFill/>
                          </a:ln>
                          <a:solidFill>
                            <a:schemeClr val="tx1"/>
                          </a:solidFill>
                          <a:effectLst/>
                          <a:latin typeface="Tahoma" charset="0"/>
                          <a:ea typeface="ＭＳ Ｐゴシック" charset="0"/>
                          <a:cs typeface="Times New Roman" charset="0"/>
                        </a:rPr>
                        <a:t>L / L ( 100 – 4 )</a:t>
                      </a:r>
                      <a:endParaRPr kumimoji="0" lang="en-US" sz="1800" b="0" i="0" u="none" strike="noStrike" cap="none" normalizeH="0" baseline="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792">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endParaRPr kumimoji="0" lang="en-US" sz="1800" b="0" i="0" u="none" strike="noStrike" cap="none" normalizeH="0" baseline="0" dirty="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endParaRPr kumimoji="0" lang="en-US" sz="1800" b="0" i="0" u="none" strike="noStrike" cap="none" normalizeH="0" baseline="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endParaRPr kumimoji="0" lang="en-US" sz="1800" b="0" i="0" u="none" strike="noStrike" cap="none" normalizeH="0" baseline="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8014">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charset="0"/>
                        <a:buNone/>
                        <a:tabLst/>
                      </a:pPr>
                      <a:r>
                        <a:rPr kumimoji="0" lang="en-US" sz="1800" b="0" i="0" u="none" strike="noStrike" cap="none" normalizeH="0" baseline="0">
                          <a:ln>
                            <a:noFill/>
                          </a:ln>
                          <a:solidFill>
                            <a:schemeClr val="tx1"/>
                          </a:solidFill>
                          <a:effectLst/>
                          <a:latin typeface="Tahoma" charset="0"/>
                          <a:ea typeface="ＭＳ Ｐゴシック" charset="0"/>
                          <a:cs typeface="Times New Roman" charset="0"/>
                        </a:rPr>
                        <a:t>Stainless Steel</a:t>
                      </a:r>
                      <a:endParaRPr kumimoji="0" lang="en-US" sz="1800" b="0" i="0" u="none" strike="noStrike" cap="none" normalizeH="0" baseline="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charset="0"/>
                        <a:buNone/>
                        <a:tabLst/>
                      </a:pPr>
                      <a:r>
                        <a:rPr kumimoji="0" lang="en-US" sz="1800" b="0" i="0" u="none" strike="noStrike" cap="none" normalizeH="0" baseline="0">
                          <a:ln>
                            <a:noFill/>
                          </a:ln>
                          <a:solidFill>
                            <a:schemeClr val="tx1"/>
                          </a:solidFill>
                          <a:effectLst/>
                          <a:latin typeface="Tahoma" charset="0"/>
                          <a:ea typeface="ＭＳ Ｐゴシック" charset="0"/>
                          <a:cs typeface="Times New Roman" charset="0"/>
                        </a:rPr>
                        <a:t>296 x 10 </a:t>
                      </a:r>
                      <a:r>
                        <a:rPr kumimoji="0" lang="en-US" sz="1800" b="0" i="0" u="none" strike="noStrike" cap="none" normalizeH="0" baseline="30000">
                          <a:ln>
                            <a:noFill/>
                          </a:ln>
                          <a:solidFill>
                            <a:schemeClr val="tx1"/>
                          </a:solidFill>
                          <a:effectLst/>
                          <a:latin typeface="Tahoma" charset="0"/>
                          <a:ea typeface="ＭＳ Ｐゴシック" charset="0"/>
                          <a:cs typeface="Times New Roman" charset="0"/>
                        </a:rPr>
                        <a:t>-5</a:t>
                      </a:r>
                      <a:endParaRPr kumimoji="0" lang="en-US" sz="1800" b="0" i="0" u="none" strike="noStrike" cap="none" normalizeH="0" baseline="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charset="0"/>
                        <a:buNone/>
                        <a:tabLst/>
                      </a:pPr>
                      <a:r>
                        <a:rPr kumimoji="0" lang="en-US" sz="1800" b="0" i="0" u="none" strike="noStrike" cap="none" normalizeH="0" baseline="0">
                          <a:ln>
                            <a:noFill/>
                          </a:ln>
                          <a:solidFill>
                            <a:schemeClr val="tx1"/>
                          </a:solidFill>
                          <a:effectLst/>
                          <a:latin typeface="Tahoma" charset="0"/>
                          <a:ea typeface="ＭＳ Ｐゴシック" charset="0"/>
                          <a:cs typeface="Times New Roman" charset="0"/>
                        </a:rPr>
                        <a:t>35 x 10</a:t>
                      </a:r>
                      <a:r>
                        <a:rPr kumimoji="0" lang="en-US" sz="1800" b="0" i="0" u="none" strike="noStrike" cap="none" normalizeH="0" baseline="30000">
                          <a:ln>
                            <a:noFill/>
                          </a:ln>
                          <a:solidFill>
                            <a:schemeClr val="tx1"/>
                          </a:solidFill>
                          <a:effectLst/>
                          <a:latin typeface="Tahoma" charset="0"/>
                          <a:ea typeface="ＭＳ Ｐゴシック" charset="0"/>
                          <a:cs typeface="Times New Roman" charset="0"/>
                        </a:rPr>
                        <a:t> –5</a:t>
                      </a:r>
                      <a:endParaRPr kumimoji="0" lang="en-US" sz="1800" b="0" i="0" u="none" strike="noStrike" cap="none" normalizeH="0" baseline="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792">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charset="0"/>
                        <a:buNone/>
                        <a:tabLst/>
                      </a:pPr>
                      <a:r>
                        <a:rPr kumimoji="0" lang="en-US" sz="1800" b="0" i="0" u="none" strike="noStrike" cap="none" normalizeH="0" baseline="0">
                          <a:ln>
                            <a:noFill/>
                          </a:ln>
                          <a:solidFill>
                            <a:schemeClr val="tx1"/>
                          </a:solidFill>
                          <a:effectLst/>
                          <a:latin typeface="Tahoma" charset="0"/>
                          <a:ea typeface="ＭＳ Ｐゴシック" charset="0"/>
                          <a:cs typeface="Times New Roman" charset="0"/>
                        </a:rPr>
                        <a:t>Copper</a:t>
                      </a:r>
                      <a:endParaRPr kumimoji="0" lang="en-US" sz="1800" b="0" i="0" u="none" strike="noStrike" cap="none" normalizeH="0" baseline="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charset="0"/>
                        <a:buNone/>
                        <a:tabLst/>
                      </a:pPr>
                      <a:r>
                        <a:rPr kumimoji="0" lang="en-US" sz="1800" b="0" i="0" u="none" strike="noStrike" cap="none" normalizeH="0" baseline="0">
                          <a:ln>
                            <a:noFill/>
                          </a:ln>
                          <a:solidFill>
                            <a:schemeClr val="tx1"/>
                          </a:solidFill>
                          <a:effectLst/>
                          <a:latin typeface="Tahoma" charset="0"/>
                          <a:ea typeface="ＭＳ Ｐゴシック" charset="0"/>
                          <a:cs typeface="Times New Roman" charset="0"/>
                        </a:rPr>
                        <a:t>326 x 10 </a:t>
                      </a:r>
                      <a:r>
                        <a:rPr kumimoji="0" lang="en-US" sz="1800" b="0" i="0" u="none" strike="noStrike" cap="none" normalizeH="0" baseline="30000">
                          <a:ln>
                            <a:noFill/>
                          </a:ln>
                          <a:solidFill>
                            <a:schemeClr val="tx1"/>
                          </a:solidFill>
                          <a:effectLst/>
                          <a:latin typeface="Tahoma" charset="0"/>
                          <a:ea typeface="ＭＳ Ｐゴシック" charset="0"/>
                          <a:cs typeface="Times New Roman" charset="0"/>
                        </a:rPr>
                        <a:t>-5</a:t>
                      </a:r>
                      <a:endParaRPr kumimoji="0" lang="en-US" sz="1800" b="0" i="0" u="none" strike="noStrike" cap="none" normalizeH="0" baseline="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charset="0"/>
                        <a:buNone/>
                        <a:tabLst/>
                      </a:pPr>
                      <a:r>
                        <a:rPr kumimoji="0" lang="en-US" sz="1800" b="0" i="0" u="none" strike="noStrike" cap="none" normalizeH="0" baseline="0">
                          <a:ln>
                            <a:noFill/>
                          </a:ln>
                          <a:solidFill>
                            <a:schemeClr val="tx1"/>
                          </a:solidFill>
                          <a:effectLst/>
                          <a:latin typeface="Tahoma" charset="0"/>
                          <a:ea typeface="ＭＳ Ｐゴシック" charset="0"/>
                          <a:cs typeface="Times New Roman" charset="0"/>
                        </a:rPr>
                        <a:t>44 x 10 </a:t>
                      </a:r>
                      <a:r>
                        <a:rPr kumimoji="0" lang="en-US" sz="1800" b="0" i="0" u="none" strike="noStrike" cap="none" normalizeH="0" baseline="30000">
                          <a:ln>
                            <a:noFill/>
                          </a:ln>
                          <a:solidFill>
                            <a:schemeClr val="tx1"/>
                          </a:solidFill>
                          <a:effectLst/>
                          <a:latin typeface="Tahoma" charset="0"/>
                          <a:ea typeface="ＭＳ Ｐゴシック" charset="0"/>
                          <a:cs typeface="Times New Roman" charset="0"/>
                        </a:rPr>
                        <a:t>-5</a:t>
                      </a:r>
                      <a:endParaRPr kumimoji="0" lang="en-US" sz="1800" b="0" i="0" u="none" strike="noStrike" cap="none" normalizeH="0" baseline="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792">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charset="0"/>
                        <a:buNone/>
                        <a:tabLst/>
                      </a:pPr>
                      <a:r>
                        <a:rPr kumimoji="0" lang="en-US" sz="1800" b="0" i="0" u="none" strike="noStrike" cap="none" normalizeH="0" baseline="0">
                          <a:ln>
                            <a:noFill/>
                          </a:ln>
                          <a:solidFill>
                            <a:schemeClr val="tx1"/>
                          </a:solidFill>
                          <a:effectLst/>
                          <a:latin typeface="Tahoma" charset="0"/>
                          <a:ea typeface="ＭＳ Ｐゴシック" charset="0"/>
                          <a:cs typeface="Times New Roman" charset="0"/>
                        </a:rPr>
                        <a:t>Aluminum</a:t>
                      </a:r>
                      <a:endParaRPr kumimoji="0" lang="en-US" sz="1800" b="0" i="0" u="none" strike="noStrike" cap="none" normalizeH="0" baseline="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charset="0"/>
                        <a:buNone/>
                        <a:tabLst/>
                      </a:pPr>
                      <a:r>
                        <a:rPr kumimoji="0" lang="en-US" sz="1800" b="0" i="0" u="none" strike="noStrike" cap="none" normalizeH="0" baseline="0">
                          <a:ln>
                            <a:noFill/>
                          </a:ln>
                          <a:solidFill>
                            <a:schemeClr val="tx1"/>
                          </a:solidFill>
                          <a:effectLst/>
                          <a:latin typeface="Tahoma" charset="0"/>
                          <a:ea typeface="ＭＳ Ｐゴシック" charset="0"/>
                          <a:cs typeface="Times New Roman" charset="0"/>
                        </a:rPr>
                        <a:t>415 x 10 </a:t>
                      </a:r>
                      <a:r>
                        <a:rPr kumimoji="0" lang="en-US" sz="1800" b="0" i="0" u="none" strike="noStrike" cap="none" normalizeH="0" baseline="30000">
                          <a:ln>
                            <a:noFill/>
                          </a:ln>
                          <a:solidFill>
                            <a:schemeClr val="tx1"/>
                          </a:solidFill>
                          <a:effectLst/>
                          <a:latin typeface="Tahoma" charset="0"/>
                          <a:ea typeface="ＭＳ Ｐゴシック" charset="0"/>
                          <a:cs typeface="Times New Roman" charset="0"/>
                        </a:rPr>
                        <a:t>-5</a:t>
                      </a:r>
                      <a:endParaRPr kumimoji="0" lang="en-US" sz="1800" b="0" i="0" u="none" strike="noStrike" cap="none" normalizeH="0" baseline="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charset="0"/>
                        <a:buNone/>
                        <a:tabLst/>
                      </a:pPr>
                      <a:r>
                        <a:rPr kumimoji="0" lang="en-US" sz="1800" b="0" i="0" u="none" strike="noStrike" cap="none" normalizeH="0" baseline="0">
                          <a:ln>
                            <a:noFill/>
                          </a:ln>
                          <a:solidFill>
                            <a:schemeClr val="tx1"/>
                          </a:solidFill>
                          <a:effectLst/>
                          <a:latin typeface="Tahoma" charset="0"/>
                          <a:ea typeface="ＭＳ Ｐゴシック" charset="0"/>
                          <a:cs typeface="Times New Roman" charset="0"/>
                        </a:rPr>
                        <a:t>47 x 10 </a:t>
                      </a:r>
                      <a:r>
                        <a:rPr kumimoji="0" lang="en-US" sz="1800" b="0" i="0" u="none" strike="noStrike" cap="none" normalizeH="0" baseline="30000">
                          <a:ln>
                            <a:noFill/>
                          </a:ln>
                          <a:solidFill>
                            <a:schemeClr val="tx1"/>
                          </a:solidFill>
                          <a:effectLst/>
                          <a:latin typeface="Tahoma" charset="0"/>
                          <a:ea typeface="ＭＳ Ｐゴシック" charset="0"/>
                          <a:cs typeface="Times New Roman" charset="0"/>
                        </a:rPr>
                        <a:t>-5</a:t>
                      </a:r>
                      <a:endParaRPr kumimoji="0" lang="en-US" sz="1800" b="0" i="0" u="none" strike="noStrike" cap="none" normalizeH="0" baseline="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792">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charset="0"/>
                        <a:buNone/>
                        <a:tabLst/>
                      </a:pPr>
                      <a:r>
                        <a:rPr kumimoji="0" lang="en-US" sz="1800" b="0" i="0" u="none" strike="noStrike" cap="none" normalizeH="0" baseline="0">
                          <a:ln>
                            <a:noFill/>
                          </a:ln>
                          <a:solidFill>
                            <a:schemeClr val="tx1"/>
                          </a:solidFill>
                          <a:effectLst/>
                          <a:latin typeface="Tahoma" charset="0"/>
                          <a:ea typeface="ＭＳ Ｐゴシック" charset="0"/>
                          <a:cs typeface="Times New Roman" charset="0"/>
                        </a:rPr>
                        <a:t>Iron</a:t>
                      </a:r>
                      <a:endParaRPr kumimoji="0" lang="en-US" sz="1800" b="0" i="0" u="none" strike="noStrike" cap="none" normalizeH="0" baseline="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charset="0"/>
                        <a:buNone/>
                        <a:tabLst/>
                      </a:pPr>
                      <a:r>
                        <a:rPr kumimoji="0" lang="en-US" sz="1800" b="0" i="0" u="none" strike="noStrike" cap="none" normalizeH="0" baseline="0">
                          <a:ln>
                            <a:noFill/>
                          </a:ln>
                          <a:solidFill>
                            <a:schemeClr val="tx1"/>
                          </a:solidFill>
                          <a:effectLst/>
                          <a:latin typeface="Tahoma" charset="0"/>
                          <a:ea typeface="ＭＳ Ｐゴシック" charset="0"/>
                          <a:cs typeface="Times New Roman" charset="0"/>
                        </a:rPr>
                        <a:t>198 x 10 </a:t>
                      </a:r>
                      <a:r>
                        <a:rPr kumimoji="0" lang="en-US" sz="1800" b="0" i="0" u="none" strike="noStrike" cap="none" normalizeH="0" baseline="30000">
                          <a:ln>
                            <a:noFill/>
                          </a:ln>
                          <a:solidFill>
                            <a:schemeClr val="tx1"/>
                          </a:solidFill>
                          <a:effectLst/>
                          <a:latin typeface="Tahoma" charset="0"/>
                          <a:ea typeface="ＭＳ Ｐゴシック" charset="0"/>
                          <a:cs typeface="Times New Roman" charset="0"/>
                        </a:rPr>
                        <a:t>-5</a:t>
                      </a:r>
                      <a:endParaRPr kumimoji="0" lang="en-US" sz="1800" b="0" i="0" u="none" strike="noStrike" cap="none" normalizeH="0" baseline="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charset="0"/>
                        <a:buNone/>
                        <a:tabLst/>
                      </a:pPr>
                      <a:r>
                        <a:rPr kumimoji="0" lang="en-US" sz="1800" b="0" i="0" u="none" strike="noStrike" cap="none" normalizeH="0" baseline="0">
                          <a:ln>
                            <a:noFill/>
                          </a:ln>
                          <a:solidFill>
                            <a:schemeClr val="tx1"/>
                          </a:solidFill>
                          <a:effectLst/>
                          <a:latin typeface="Tahoma" charset="0"/>
                          <a:ea typeface="ＭＳ Ｐゴシック" charset="0"/>
                          <a:cs typeface="Times New Roman" charset="0"/>
                        </a:rPr>
                        <a:t>18 x 10 </a:t>
                      </a:r>
                      <a:r>
                        <a:rPr kumimoji="0" lang="en-US" sz="1800" b="0" i="0" u="none" strike="noStrike" cap="none" normalizeH="0" baseline="30000">
                          <a:ln>
                            <a:noFill/>
                          </a:ln>
                          <a:solidFill>
                            <a:schemeClr val="tx1"/>
                          </a:solidFill>
                          <a:effectLst/>
                          <a:latin typeface="Tahoma" charset="0"/>
                          <a:ea typeface="ＭＳ Ｐゴシック" charset="0"/>
                          <a:cs typeface="Times New Roman" charset="0"/>
                        </a:rPr>
                        <a:t>-5</a:t>
                      </a:r>
                      <a:endParaRPr kumimoji="0" lang="en-US" sz="1800" b="0" i="0" u="none" strike="noStrike" cap="none" normalizeH="0" baseline="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792">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charset="0"/>
                        <a:buNone/>
                        <a:tabLst/>
                      </a:pPr>
                      <a:r>
                        <a:rPr kumimoji="0" lang="en-US" sz="1800" b="0" i="0" u="none" strike="noStrike" cap="none" normalizeH="0" baseline="0">
                          <a:ln>
                            <a:noFill/>
                          </a:ln>
                          <a:solidFill>
                            <a:schemeClr val="tx1"/>
                          </a:solidFill>
                          <a:effectLst/>
                          <a:latin typeface="Tahoma" charset="0"/>
                          <a:ea typeface="ＭＳ Ｐゴシック" charset="0"/>
                          <a:cs typeface="Times New Roman" charset="0"/>
                        </a:rPr>
                        <a:t>Invar</a:t>
                      </a:r>
                      <a:endParaRPr kumimoji="0" lang="en-US" sz="1800" b="0" i="0" u="none" strike="noStrike" cap="none" normalizeH="0" baseline="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charset="0"/>
                        <a:buNone/>
                        <a:tabLst/>
                      </a:pPr>
                      <a:r>
                        <a:rPr kumimoji="0" lang="en-US" sz="1800" b="0" i="0" u="none" strike="noStrike" cap="none" normalizeH="0" baseline="0">
                          <a:ln>
                            <a:noFill/>
                          </a:ln>
                          <a:solidFill>
                            <a:schemeClr val="tx1"/>
                          </a:solidFill>
                          <a:effectLst/>
                          <a:latin typeface="Tahoma" charset="0"/>
                          <a:ea typeface="ＭＳ Ｐゴシック" charset="0"/>
                          <a:cs typeface="Times New Roman" charset="0"/>
                        </a:rPr>
                        <a:t>40 x 10 </a:t>
                      </a:r>
                      <a:r>
                        <a:rPr kumimoji="0" lang="en-US" sz="1800" b="0" i="0" u="none" strike="noStrike" cap="none" normalizeH="0" baseline="30000">
                          <a:ln>
                            <a:noFill/>
                          </a:ln>
                          <a:solidFill>
                            <a:schemeClr val="tx1"/>
                          </a:solidFill>
                          <a:effectLst/>
                          <a:latin typeface="Tahoma" charset="0"/>
                          <a:ea typeface="ＭＳ Ｐゴシック" charset="0"/>
                          <a:cs typeface="Times New Roman" charset="0"/>
                        </a:rPr>
                        <a:t>-5</a:t>
                      </a:r>
                      <a:endParaRPr kumimoji="0" lang="en-US" sz="1800" b="0" i="0" u="none" strike="noStrike" cap="none" normalizeH="0" baseline="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charset="0"/>
                        <a:buNone/>
                        <a:tabLst/>
                      </a:pPr>
                      <a:r>
                        <a:rPr kumimoji="0" lang="en-US" sz="1800" b="0" i="0" u="none" strike="noStrike" cap="none" normalizeH="0" baseline="0">
                          <a:ln>
                            <a:noFill/>
                          </a:ln>
                          <a:solidFill>
                            <a:schemeClr val="tx1"/>
                          </a:solidFill>
                          <a:effectLst/>
                          <a:latin typeface="Tahoma" charset="0"/>
                          <a:ea typeface="ＭＳ Ｐゴシック" charset="0"/>
                          <a:cs typeface="Times New Roman" charset="0"/>
                        </a:rPr>
                        <a:t>-</a:t>
                      </a:r>
                      <a:endParaRPr kumimoji="0" lang="en-US" sz="1800" b="0" i="0" u="none" strike="noStrike" cap="none" normalizeH="0" baseline="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5792">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charset="0"/>
                        <a:buNone/>
                        <a:tabLst/>
                      </a:pPr>
                      <a:r>
                        <a:rPr kumimoji="0" lang="en-US" sz="1800" b="0" i="0" u="none" strike="noStrike" cap="none" normalizeH="0" baseline="0">
                          <a:ln>
                            <a:noFill/>
                          </a:ln>
                          <a:solidFill>
                            <a:schemeClr val="tx1"/>
                          </a:solidFill>
                          <a:effectLst/>
                          <a:latin typeface="Tahoma" charset="0"/>
                          <a:ea typeface="ＭＳ Ｐゴシック" charset="0"/>
                          <a:cs typeface="Times New Roman" charset="0"/>
                        </a:rPr>
                        <a:t>Brass</a:t>
                      </a:r>
                      <a:endParaRPr kumimoji="0" lang="en-US" sz="1800" b="0" i="0" u="none" strike="noStrike" cap="none" normalizeH="0" baseline="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charset="0"/>
                        <a:buNone/>
                        <a:tabLst/>
                      </a:pPr>
                      <a:r>
                        <a:rPr kumimoji="0" lang="en-US" sz="1800" b="0" i="0" u="none" strike="noStrike" cap="none" normalizeH="0" baseline="0">
                          <a:ln>
                            <a:noFill/>
                          </a:ln>
                          <a:solidFill>
                            <a:schemeClr val="tx1"/>
                          </a:solidFill>
                          <a:effectLst/>
                          <a:latin typeface="Tahoma" charset="0"/>
                          <a:ea typeface="ＭＳ Ｐゴシック" charset="0"/>
                          <a:cs typeface="Times New Roman" charset="0"/>
                        </a:rPr>
                        <a:t>340 x 10 </a:t>
                      </a:r>
                      <a:r>
                        <a:rPr kumimoji="0" lang="en-US" sz="1800" b="0" i="0" u="none" strike="noStrike" cap="none" normalizeH="0" baseline="30000">
                          <a:ln>
                            <a:noFill/>
                          </a:ln>
                          <a:solidFill>
                            <a:schemeClr val="tx1"/>
                          </a:solidFill>
                          <a:effectLst/>
                          <a:latin typeface="Tahoma" charset="0"/>
                          <a:ea typeface="ＭＳ Ｐゴシック" charset="0"/>
                          <a:cs typeface="Times New Roman" charset="0"/>
                        </a:rPr>
                        <a:t>–5</a:t>
                      </a:r>
                      <a:endParaRPr kumimoji="0" lang="en-US" sz="1800" b="0" i="0" u="none" strike="noStrike" cap="none" normalizeH="0" baseline="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charset="0"/>
                        <a:buNone/>
                        <a:tabLst/>
                      </a:pPr>
                      <a:r>
                        <a:rPr kumimoji="0" lang="en-US" sz="1800" b="0" i="0" u="none" strike="noStrike" cap="none" normalizeH="0" baseline="0">
                          <a:ln>
                            <a:noFill/>
                          </a:ln>
                          <a:solidFill>
                            <a:schemeClr val="tx1"/>
                          </a:solidFill>
                          <a:effectLst/>
                          <a:latin typeface="Tahoma" charset="0"/>
                          <a:ea typeface="ＭＳ Ｐゴシック" charset="0"/>
                          <a:cs typeface="Times New Roman" charset="0"/>
                        </a:rPr>
                        <a:t>57 x 10 </a:t>
                      </a:r>
                      <a:r>
                        <a:rPr kumimoji="0" lang="en-US" sz="1800" b="0" i="0" u="none" strike="noStrike" cap="none" normalizeH="0" baseline="30000">
                          <a:ln>
                            <a:noFill/>
                          </a:ln>
                          <a:solidFill>
                            <a:schemeClr val="tx1"/>
                          </a:solidFill>
                          <a:effectLst/>
                          <a:latin typeface="Tahoma" charset="0"/>
                          <a:ea typeface="ＭＳ Ｐゴシック" charset="0"/>
                          <a:cs typeface="Times New Roman" charset="0"/>
                        </a:rPr>
                        <a:t>-5</a:t>
                      </a:r>
                      <a:endParaRPr kumimoji="0" lang="en-US" sz="1800" b="0" i="0" u="none" strike="noStrike" cap="none" normalizeH="0" baseline="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46135">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charset="0"/>
                        <a:buNone/>
                        <a:tabLst/>
                      </a:pPr>
                      <a:r>
                        <a:rPr kumimoji="0" lang="en-US" sz="1800" b="0" i="0" u="none" strike="noStrike" cap="none" normalizeH="0" baseline="0">
                          <a:ln>
                            <a:noFill/>
                          </a:ln>
                          <a:solidFill>
                            <a:schemeClr val="tx1"/>
                          </a:solidFill>
                          <a:effectLst/>
                          <a:latin typeface="Tahoma" charset="0"/>
                          <a:ea typeface="ＭＳ Ｐゴシック" charset="0"/>
                          <a:cs typeface="Times New Roman" charset="0"/>
                        </a:rPr>
                        <a:t>Epoxy/ Fiberglass</a:t>
                      </a:r>
                      <a:endParaRPr kumimoji="0" lang="en-US" sz="1800" b="0" i="0" u="none" strike="noStrike" cap="none" normalizeH="0" baseline="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charset="0"/>
                        <a:buNone/>
                        <a:tabLst/>
                      </a:pPr>
                      <a:r>
                        <a:rPr kumimoji="0" lang="en-US" sz="1800" b="0" i="0" u="none" strike="noStrike" cap="none" normalizeH="0" baseline="0">
                          <a:ln>
                            <a:noFill/>
                          </a:ln>
                          <a:solidFill>
                            <a:schemeClr val="tx1"/>
                          </a:solidFill>
                          <a:effectLst/>
                          <a:latin typeface="Tahoma" charset="0"/>
                          <a:ea typeface="ＭＳ Ｐゴシック" charset="0"/>
                          <a:cs typeface="Times New Roman" charset="0"/>
                        </a:rPr>
                        <a:t>279 x 10 </a:t>
                      </a:r>
                      <a:r>
                        <a:rPr kumimoji="0" lang="en-US" sz="1800" b="0" i="0" u="none" strike="noStrike" cap="none" normalizeH="0" baseline="30000">
                          <a:ln>
                            <a:noFill/>
                          </a:ln>
                          <a:solidFill>
                            <a:schemeClr val="tx1"/>
                          </a:solidFill>
                          <a:effectLst/>
                          <a:latin typeface="Tahoma" charset="0"/>
                          <a:ea typeface="ＭＳ Ｐゴシック" charset="0"/>
                          <a:cs typeface="Times New Roman" charset="0"/>
                        </a:rPr>
                        <a:t>–5</a:t>
                      </a:r>
                      <a:endParaRPr kumimoji="0" lang="en-US" sz="1800" b="0" i="0" u="none" strike="noStrike" cap="none" normalizeH="0" baseline="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charset="0"/>
                        <a:buNone/>
                        <a:tabLst/>
                      </a:pPr>
                      <a:r>
                        <a:rPr kumimoji="0" lang="en-US" sz="1800" b="0" i="0" u="none" strike="noStrike" cap="none" normalizeH="0" baseline="0">
                          <a:ln>
                            <a:noFill/>
                          </a:ln>
                          <a:solidFill>
                            <a:schemeClr val="tx1"/>
                          </a:solidFill>
                          <a:effectLst/>
                          <a:latin typeface="Tahoma" charset="0"/>
                          <a:ea typeface="ＭＳ Ｐゴシック" charset="0"/>
                          <a:cs typeface="Times New Roman" charset="0"/>
                        </a:rPr>
                        <a:t>47 x 10 </a:t>
                      </a:r>
                      <a:r>
                        <a:rPr kumimoji="0" lang="en-US" sz="1800" b="0" i="0" u="none" strike="noStrike" cap="none" normalizeH="0" baseline="30000">
                          <a:ln>
                            <a:noFill/>
                          </a:ln>
                          <a:solidFill>
                            <a:schemeClr val="tx1"/>
                          </a:solidFill>
                          <a:effectLst/>
                          <a:latin typeface="Tahoma" charset="0"/>
                          <a:ea typeface="ＭＳ Ｐゴシック" charset="0"/>
                          <a:cs typeface="Times New Roman" charset="0"/>
                        </a:rPr>
                        <a:t>-5</a:t>
                      </a:r>
                      <a:endParaRPr kumimoji="0" lang="en-US" sz="1800" b="0" i="0" u="none" strike="noStrike" cap="none" normalizeH="0" baseline="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5792">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charset="0"/>
                        <a:buNone/>
                        <a:tabLst/>
                      </a:pPr>
                      <a:r>
                        <a:rPr kumimoji="0" lang="en-US" sz="1800" b="0" i="0" u="none" strike="noStrike" cap="none" normalizeH="0" baseline="0" dirty="0">
                          <a:ln>
                            <a:noFill/>
                          </a:ln>
                          <a:solidFill>
                            <a:schemeClr val="tx1"/>
                          </a:solidFill>
                          <a:effectLst/>
                          <a:latin typeface="Tahoma" charset="0"/>
                          <a:ea typeface="ＭＳ Ｐゴシック" charset="0"/>
                          <a:cs typeface="Times New Roman" charset="0"/>
                        </a:rPr>
                        <a:t>Titanium</a:t>
                      </a:r>
                      <a:endParaRPr kumimoji="0" lang="en-US" sz="1800" b="0" i="0" u="none" strike="noStrike" cap="none" normalizeH="0" baseline="0" dirty="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charset="0"/>
                        <a:buNone/>
                        <a:tabLst/>
                      </a:pPr>
                      <a:r>
                        <a:rPr kumimoji="0" lang="en-US" sz="1800" b="0" i="0" u="none" strike="noStrike" cap="none" normalizeH="0" baseline="0">
                          <a:ln>
                            <a:noFill/>
                          </a:ln>
                          <a:solidFill>
                            <a:schemeClr val="tx1"/>
                          </a:solidFill>
                          <a:effectLst/>
                          <a:latin typeface="Tahoma" charset="0"/>
                          <a:ea typeface="ＭＳ Ｐゴシック" charset="0"/>
                          <a:cs typeface="Times New Roman" charset="0"/>
                        </a:rPr>
                        <a:t>134 x 10 </a:t>
                      </a:r>
                      <a:r>
                        <a:rPr kumimoji="0" lang="en-US" sz="1800" b="0" i="0" u="none" strike="noStrike" cap="none" normalizeH="0" baseline="30000">
                          <a:ln>
                            <a:noFill/>
                          </a:ln>
                          <a:solidFill>
                            <a:schemeClr val="tx1"/>
                          </a:solidFill>
                          <a:effectLst/>
                          <a:latin typeface="Tahoma" charset="0"/>
                          <a:ea typeface="ＭＳ Ｐゴシック" charset="0"/>
                          <a:cs typeface="Times New Roman" charset="0"/>
                        </a:rPr>
                        <a:t>-5</a:t>
                      </a:r>
                      <a:endParaRPr kumimoji="0" lang="en-US" sz="1800" b="0" i="0" u="none" strike="noStrike" cap="none" normalizeH="0" baseline="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charset="0"/>
                        <a:buNone/>
                        <a:tabLst/>
                      </a:pPr>
                      <a:r>
                        <a:rPr kumimoji="0" lang="en-US" sz="1800" b="0" i="0" u="none" strike="noStrike" cap="none" normalizeH="0" baseline="0" dirty="0">
                          <a:ln>
                            <a:noFill/>
                          </a:ln>
                          <a:solidFill>
                            <a:schemeClr val="tx1"/>
                          </a:solidFill>
                          <a:effectLst/>
                          <a:latin typeface="Tahoma" charset="0"/>
                          <a:ea typeface="ＭＳ Ｐゴシック" charset="0"/>
                          <a:cs typeface="Times New Roman" charset="0"/>
                        </a:rPr>
                        <a:t>17 x 10 </a:t>
                      </a:r>
                      <a:r>
                        <a:rPr kumimoji="0" lang="en-US" sz="1800" b="0" i="0" u="none" strike="noStrike" cap="none" normalizeH="0" baseline="30000" dirty="0">
                          <a:ln>
                            <a:noFill/>
                          </a:ln>
                          <a:solidFill>
                            <a:schemeClr val="tx1"/>
                          </a:solidFill>
                          <a:effectLst/>
                          <a:latin typeface="Tahoma" charset="0"/>
                          <a:ea typeface="ＭＳ Ｐゴシック" charset="0"/>
                          <a:cs typeface="Times New Roman" charset="0"/>
                        </a:rPr>
                        <a:t>-5</a:t>
                      </a:r>
                      <a:endParaRPr kumimoji="0" lang="en-US" sz="1800" b="0" i="0" u="none" strike="noStrike" cap="none" normalizeH="0" baseline="0" dirty="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613784022"/>
      </p:ext>
    </p:extLst>
  </p:cSld>
  <p:clrMapOvr>
    <a:masterClrMapping/>
  </p:clrMapOvr>
</p:sld>
</file>

<file path=ppt/theme/theme1.xml><?xml version="1.0" encoding="utf-8"?>
<a:theme xmlns:a="http://schemas.openxmlformats.org/drawingml/2006/main" name="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10227</TotalTime>
  <Words>1835</Words>
  <Application>Microsoft Office PowerPoint</Application>
  <PresentationFormat>On-screen Show (4:3)</PresentationFormat>
  <Paragraphs>300</Paragraphs>
  <Slides>33</Slides>
  <Notes>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43" baseType="lpstr">
      <vt:lpstr>ＭＳ Ｐゴシック</vt:lpstr>
      <vt:lpstr>Arial</vt:lpstr>
      <vt:lpstr>Calibri</vt:lpstr>
      <vt:lpstr>Helvetica</vt:lpstr>
      <vt:lpstr>Symbol</vt:lpstr>
      <vt:lpstr>Tahoma</vt:lpstr>
      <vt:lpstr>Wingdings</vt:lpstr>
      <vt:lpstr>ESS Core Powerpoint</vt:lpstr>
      <vt:lpstr>Equation</vt:lpstr>
      <vt:lpstr>Photo Editor Photo</vt:lpstr>
      <vt:lpstr>Cryogenic Properties of Materials</vt:lpstr>
      <vt:lpstr>Goals</vt:lpstr>
      <vt:lpstr>Issues with Materials at  Cryogenic Temperatures</vt:lpstr>
      <vt:lpstr>Material Selection</vt:lpstr>
      <vt:lpstr>Material Selection</vt:lpstr>
      <vt:lpstr>Thermal Expansivity</vt:lpstr>
      <vt:lpstr>Thermal Expansivity</vt:lpstr>
      <vt:lpstr>Thermal Expansivity</vt:lpstr>
      <vt:lpstr>Integral Thermal Contraction</vt:lpstr>
      <vt:lpstr>Heat Capacity or Specific Heat of Solids</vt:lpstr>
      <vt:lpstr>Lattice Contribution</vt:lpstr>
      <vt:lpstr>Einstein &amp;  Debye Theories</vt:lpstr>
      <vt:lpstr>Debye Theory</vt:lpstr>
      <vt:lpstr>Impact of Electrons  in Metals on Specific Heat</vt:lpstr>
      <vt:lpstr>Specific Heat of Solids</vt:lpstr>
      <vt:lpstr>Specific Heat of Common Metals </vt:lpstr>
      <vt:lpstr>Thermal Conductivity</vt:lpstr>
      <vt:lpstr>Thermal Conductivity of Metals</vt:lpstr>
      <vt:lpstr>Thermal Conductivity  of Metals Due to Electrons</vt:lpstr>
      <vt:lpstr>Heat Conduction by  Lattice Vibrations in Metals</vt:lpstr>
      <vt:lpstr>Thermal Conductivities of Metals</vt:lpstr>
      <vt:lpstr>Thermal Conductivity Integrals</vt:lpstr>
      <vt:lpstr>Thermal Conductivity Integrals</vt:lpstr>
      <vt:lpstr>Thermal Conductivity Integrals</vt:lpstr>
      <vt:lpstr>Thermal Conductivity  Integrals of Metals</vt:lpstr>
      <vt:lpstr>Thermal Conductivity Integrals of  Metals &amp; Nonmetals</vt:lpstr>
      <vt:lpstr>Electrical Resistivity</vt:lpstr>
      <vt:lpstr>Electrical Resistivity  of Metals</vt:lpstr>
      <vt:lpstr>Electrical Resistivity of Copper</vt:lpstr>
      <vt:lpstr>Electrical Resistivity  of Other Materials</vt:lpstr>
      <vt:lpstr>Material Strength</vt:lpstr>
      <vt:lpstr>Typical Properties of 304 Stainless Steel From Cryogenic Materials Data Handbook (Revised) Schwartzberg et al ( 1970)</vt:lpstr>
      <vt:lpstr>Sources of Data for  the Cryogenic Properties of Material</vt:lpstr>
    </vt:vector>
  </TitlesOfParts>
  <Company>European Spallation Source ESS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&lt;Project/topic&gt;</dc:title>
  <dc:creator>Mats Lindroos</dc:creator>
  <cp:lastModifiedBy>Irina Novitski x2831,3896 13429N</cp:lastModifiedBy>
  <cp:revision>152</cp:revision>
  <dcterms:created xsi:type="dcterms:W3CDTF">2015-03-24T10:23:58Z</dcterms:created>
  <dcterms:modified xsi:type="dcterms:W3CDTF">2025-01-30T20:53:20Z</dcterms:modified>
</cp:coreProperties>
</file>